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68" r:id="rId2"/>
    <p:sldId id="296" r:id="rId3"/>
    <p:sldId id="277" r:id="rId4"/>
    <p:sldId id="282" r:id="rId5"/>
    <p:sldId id="257" r:id="rId6"/>
    <p:sldId id="258" r:id="rId7"/>
    <p:sldId id="279" r:id="rId8"/>
    <p:sldId id="260" r:id="rId9"/>
    <p:sldId id="269" r:id="rId10"/>
    <p:sldId id="270" r:id="rId11"/>
    <p:sldId id="271" r:id="rId12"/>
    <p:sldId id="272" r:id="rId13"/>
    <p:sldId id="273" r:id="rId14"/>
    <p:sldId id="274" r:id="rId15"/>
    <p:sldId id="261" r:id="rId16"/>
    <p:sldId id="262" r:id="rId17"/>
    <p:sldId id="291" r:id="rId18"/>
    <p:sldId id="281" r:id="rId19"/>
    <p:sldId id="295" r:id="rId20"/>
    <p:sldId id="285" r:id="rId21"/>
    <p:sldId id="294" r:id="rId22"/>
    <p:sldId id="286" r:id="rId23"/>
    <p:sldId id="287" r:id="rId24"/>
    <p:sldId id="288" r:id="rId25"/>
    <p:sldId id="289" r:id="rId26"/>
    <p:sldId id="290" r:id="rId27"/>
    <p:sldId id="297" r:id="rId28"/>
    <p:sldId id="298" r:id="rId29"/>
    <p:sldId id="299" r:id="rId30"/>
    <p:sldId id="300" r:id="rId31"/>
    <p:sldId id="301" r:id="rId32"/>
    <p:sldId id="303" r:id="rId33"/>
    <p:sldId id="302" r:id="rId34"/>
    <p:sldId id="304" r:id="rId35"/>
    <p:sldId id="305" r:id="rId36"/>
    <p:sldId id="319" r:id="rId37"/>
    <p:sldId id="320" r:id="rId38"/>
    <p:sldId id="342" r:id="rId39"/>
    <p:sldId id="322" r:id="rId40"/>
    <p:sldId id="321" r:id="rId41"/>
    <p:sldId id="310" r:id="rId42"/>
    <p:sldId id="311" r:id="rId43"/>
    <p:sldId id="323" r:id="rId44"/>
    <p:sldId id="324" r:id="rId45"/>
    <p:sldId id="325" r:id="rId46"/>
    <p:sldId id="326" r:id="rId47"/>
    <p:sldId id="312" r:id="rId48"/>
    <p:sldId id="328" r:id="rId49"/>
    <p:sldId id="313" r:id="rId50"/>
    <p:sldId id="329" r:id="rId51"/>
    <p:sldId id="316" r:id="rId52"/>
    <p:sldId id="331" r:id="rId53"/>
    <p:sldId id="332" r:id="rId54"/>
    <p:sldId id="317" r:id="rId55"/>
    <p:sldId id="333" r:id="rId56"/>
    <p:sldId id="334" r:id="rId57"/>
    <p:sldId id="335" r:id="rId58"/>
    <p:sldId id="318" r:id="rId59"/>
    <p:sldId id="336" r:id="rId60"/>
    <p:sldId id="337" r:id="rId61"/>
    <p:sldId id="338" r:id="rId62"/>
    <p:sldId id="339" r:id="rId63"/>
    <p:sldId id="314" r:id="rId64"/>
    <p:sldId id="330" r:id="rId65"/>
    <p:sldId id="315" r:id="rId66"/>
    <p:sldId id="340" r:id="rId67"/>
    <p:sldId id="341" r:id="rId68"/>
    <p:sldId id="343" r:id="rId69"/>
    <p:sldId id="347" r:id="rId70"/>
    <p:sldId id="346" r:id="rId71"/>
    <p:sldId id="344" r:id="rId72"/>
    <p:sldId id="349" r:id="rId73"/>
    <p:sldId id="350" r:id="rId74"/>
    <p:sldId id="355" r:id="rId75"/>
    <p:sldId id="351" r:id="rId76"/>
    <p:sldId id="348" r:id="rId77"/>
    <p:sldId id="352" r:id="rId78"/>
    <p:sldId id="353" r:id="rId79"/>
    <p:sldId id="372" r:id="rId80"/>
    <p:sldId id="345" r:id="rId81"/>
    <p:sldId id="356" r:id="rId82"/>
    <p:sldId id="357" r:id="rId83"/>
    <p:sldId id="359" r:id="rId84"/>
    <p:sldId id="358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276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7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마켓컬리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ui</c:v>
                </c:pt>
                <c:pt idx="1">
                  <c:v>마케팅</c:v>
                </c:pt>
                <c:pt idx="2">
                  <c:v>컨텐츠</c:v>
                </c:pt>
                <c:pt idx="3">
                  <c:v>디자인</c:v>
                </c:pt>
                <c:pt idx="4">
                  <c:v>정보구조도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25</c:v>
                </c:pt>
                <c:pt idx="2">
                  <c:v>18</c:v>
                </c:pt>
                <c:pt idx="3">
                  <c:v>25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55-4A7B-92F3-DBB74C442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ak몰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ui</c:v>
                </c:pt>
                <c:pt idx="1">
                  <c:v>마케팅</c:v>
                </c:pt>
                <c:pt idx="2">
                  <c:v>컨텐츠</c:v>
                </c:pt>
                <c:pt idx="3">
                  <c:v>디자인</c:v>
                </c:pt>
                <c:pt idx="4">
                  <c:v>정보구조도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12</c:v>
                </c:pt>
                <c:pt idx="3">
                  <c:v>23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55-4A7B-92F3-DBB74C442D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갤러리아 몰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ui</c:v>
                </c:pt>
                <c:pt idx="1">
                  <c:v>마케팅</c:v>
                </c:pt>
                <c:pt idx="2">
                  <c:v>컨텐츠</c:v>
                </c:pt>
                <c:pt idx="3">
                  <c:v>디자인</c:v>
                </c:pt>
                <c:pt idx="4">
                  <c:v>정보구조도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</c:v>
                </c:pt>
                <c:pt idx="1">
                  <c:v>25</c:v>
                </c:pt>
                <c:pt idx="2">
                  <c:v>20</c:v>
                </c:pt>
                <c:pt idx="3">
                  <c:v>24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55-4A7B-92F3-DBB74C442DA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현대 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ui</c:v>
                </c:pt>
                <c:pt idx="1">
                  <c:v>마케팅</c:v>
                </c:pt>
                <c:pt idx="2">
                  <c:v>컨텐츠</c:v>
                </c:pt>
                <c:pt idx="3">
                  <c:v>디자인</c:v>
                </c:pt>
                <c:pt idx="4">
                  <c:v>정보구조도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15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55-4A7B-92F3-DBB74C442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2370096"/>
        <c:axId val="1422375088"/>
      </c:radarChart>
      <c:catAx>
        <c:axId val="142237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2375088"/>
        <c:crosses val="autoZero"/>
        <c:auto val="1"/>
        <c:lblAlgn val="ctr"/>
        <c:lblOffset val="100"/>
        <c:noMultiLvlLbl val="0"/>
      </c:catAx>
      <c:valAx>
        <c:axId val="142237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237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78EE0-CA33-41D6-92E4-4154C34166A4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3CE10-5AC7-444B-B4E3-A5669C86D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342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6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57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93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10512299" y="6546286"/>
            <a:ext cx="1210588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latinLnBrk="1" hangingPunct="1">
              <a:defRPr/>
            </a:pPr>
            <a:r>
              <a: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디지털미디어디자인과</a:t>
            </a:r>
            <a:endParaRPr lang="en-US" altLang="ko-KR" sz="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Rectangle 8"/>
          <p:cNvSpPr>
            <a:spLocks noChangeArrowheads="1"/>
          </p:cNvSpPr>
          <p:nvPr userDrawn="1"/>
        </p:nvSpPr>
        <p:spPr bwMode="auto">
          <a:xfrm>
            <a:off x="11697257" y="6546540"/>
            <a:ext cx="3545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rgbClr val="B2B2B2"/>
                </a:solidFill>
                <a:latin typeface="Tahoma" panose="020B0604030504040204" pitchFamily="34" charset="0"/>
                <a:ea typeface="휴먼새내기체" pitchFamily="18" charset="-127"/>
              </a:defRPr>
            </a:lvl1pPr>
            <a:lvl2pPr marL="742950" indent="-285750">
              <a:defRPr kumimoji="1" sz="3200" b="1">
                <a:solidFill>
                  <a:srgbClr val="B2B2B2"/>
                </a:solidFill>
                <a:latin typeface="Tahoma" panose="020B0604030504040204" pitchFamily="34" charset="0"/>
                <a:ea typeface="휴먼새내기체" pitchFamily="18" charset="-127"/>
              </a:defRPr>
            </a:lvl2pPr>
            <a:lvl3pPr marL="1143000" indent="-228600">
              <a:defRPr kumimoji="1" sz="3200" b="1">
                <a:solidFill>
                  <a:srgbClr val="B2B2B2"/>
                </a:solidFill>
                <a:latin typeface="Tahoma" panose="020B0604030504040204" pitchFamily="34" charset="0"/>
                <a:ea typeface="휴먼새내기체" pitchFamily="18" charset="-127"/>
              </a:defRPr>
            </a:lvl3pPr>
            <a:lvl4pPr marL="1600200" indent="-228600">
              <a:defRPr kumimoji="1" sz="3200" b="1">
                <a:solidFill>
                  <a:srgbClr val="B2B2B2"/>
                </a:solidFill>
                <a:latin typeface="Tahoma" panose="020B0604030504040204" pitchFamily="34" charset="0"/>
                <a:ea typeface="휴먼새내기체" pitchFamily="18" charset="-127"/>
              </a:defRPr>
            </a:lvl4pPr>
            <a:lvl5pPr marL="2057400" indent="-228600">
              <a:defRPr kumimoji="1" sz="3200" b="1">
                <a:solidFill>
                  <a:srgbClr val="B2B2B2"/>
                </a:solidFill>
                <a:latin typeface="Tahoma" panose="020B0604030504040204" pitchFamily="34" charset="0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B2B2B2"/>
                </a:solidFill>
                <a:latin typeface="Tahoma" panose="020B0604030504040204" pitchFamily="34" charset="0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B2B2B2"/>
                </a:solidFill>
                <a:latin typeface="Tahoma" panose="020B0604030504040204" pitchFamily="34" charset="0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B2B2B2"/>
                </a:solidFill>
                <a:latin typeface="Tahoma" panose="020B0604030504040204" pitchFamily="34" charset="0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B2B2B2"/>
                </a:solidFill>
                <a:latin typeface="Tahoma" panose="020B0604030504040204" pitchFamily="34" charset="0"/>
                <a:ea typeface="휴먼새내기체" pitchFamily="18" charset="-127"/>
              </a:defRPr>
            </a:lvl9pPr>
          </a:lstStyle>
          <a:p>
            <a:pPr algn="r" eaLnBrk="1" latinLnBrk="1" hangingPunct="1"/>
            <a:fld id="{3094ECDC-1BD9-4D91-8538-0B775DC951F7}" type="slidenum"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ea typeface="굴림" panose="020B0600000101010101" pitchFamily="50" charset="-127"/>
              </a:rPr>
              <a:pPr algn="r" eaLnBrk="1" latinLnBrk="1" hangingPunct="1"/>
              <a:t>‹#›</a:t>
            </a:fld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ea typeface="굴림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 bwMode="auto">
          <a:xfrm rot="5400000">
            <a:off x="11643201" y="6655284"/>
            <a:ext cx="217488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 userDrawn="1"/>
        </p:nvSpPr>
        <p:spPr>
          <a:xfrm>
            <a:off x="332067" y="144555"/>
            <a:ext cx="27606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spc="-1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1" spc="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분석 </a:t>
            </a:r>
            <a:r>
              <a:rPr lang="ko-KR" altLang="en-US" sz="800" b="1" spc="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ㆍ</a:t>
            </a:r>
            <a:r>
              <a:rPr lang="ko-KR" altLang="en-US" sz="800" b="1" spc="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정의하기                      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Online Survey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428625" y="161925"/>
            <a:ext cx="1714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2295525" y="161925"/>
            <a:ext cx="1714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10153650" y="161925"/>
            <a:ext cx="1714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10068817" y="144555"/>
            <a:ext cx="1986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Contents Planning</a:t>
            </a:r>
            <a:r>
              <a:rPr lang="en-US" altLang="ko-KR" sz="800" b="1" baseline="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         2019.09.02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11449050" y="161925"/>
            <a:ext cx="1714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824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5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24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9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40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7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0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5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4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계원예술대학교 콘텐츠기획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35F13-97E2-4A1F-9389-4F59FC593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9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inflow.pay.naver.com/rd?tr=ds&amp;retUrl=http://www.akmall.com/&amp;pType=P&amp;no=200069223&amp;vcode=5nr37hTMbR0M2dOdVUu0tetK00noYyBp%2BcrYPeedB/n1P1Tww%2BCOKG3fbEsrENhNGi1UNtu36MdYAf%2BMe9PYqw%3D%3D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jk96132/221521287498" TargetMode="External"/><Relationship Id="rId2" Type="http://schemas.openxmlformats.org/officeDocument/2006/relationships/hyperlink" Target="https://blog.naver.com/ccrs2009/22110244897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naver.com/emtful/221623532669" TargetMode="External"/><Relationship Id="rId5" Type="http://schemas.openxmlformats.org/officeDocument/2006/relationships/hyperlink" Target="https://emptyfullconsultancy.tistory.com/55" TargetMode="External"/><Relationship Id="rId4" Type="http://schemas.openxmlformats.org/officeDocument/2006/relationships/hyperlink" Target="https://cafe.naver.com/7736joy/58110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2458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ea typeface="나눔고딕" panose="020D0604000000000000" pitchFamily="50" charset="-127"/>
              </a:rPr>
              <a:t>AK mall</a:t>
            </a:r>
            <a:r>
              <a:rPr lang="ko-KR" altLang="en-US" sz="4000" dirty="0">
                <a:ea typeface="나눔고딕" panose="020D0604000000000000" pitchFamily="50" charset="-127"/>
              </a:rPr>
              <a:t> </a:t>
            </a:r>
            <a:r>
              <a:rPr lang="ko-KR" altLang="en-US" sz="4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4000" dirty="0">
                <a:ea typeface="나눔고딕" panose="020D0604000000000000" pitchFamily="50" charset="-127"/>
              </a:rPr>
              <a:t> 회원가입 프로세스</a:t>
            </a:r>
            <a:br>
              <a:rPr lang="en-US" altLang="ko-KR" sz="4000" dirty="0">
                <a:ea typeface="나눔고딕" panose="020D0604000000000000" pitchFamily="50" charset="-127"/>
              </a:rPr>
            </a:br>
            <a:r>
              <a:rPr lang="ko-KR" altLang="en-US" sz="4000" dirty="0">
                <a:ea typeface="나눔고딕" panose="020D0604000000000000" pitchFamily="50" charset="-127"/>
              </a:rPr>
              <a:t>웹사이트 </a:t>
            </a:r>
            <a:r>
              <a:rPr lang="ko-KR" altLang="en-US" sz="4000" dirty="0" err="1">
                <a:ea typeface="나눔고딕" panose="020D0604000000000000" pitchFamily="50" charset="-127"/>
              </a:rPr>
              <a:t>리뉴얼</a:t>
            </a:r>
            <a:r>
              <a:rPr lang="ko-KR" altLang="en-US" sz="4000" dirty="0">
                <a:ea typeface="나눔고딕" panose="020D0604000000000000" pitchFamily="50" charset="-127"/>
              </a:rPr>
              <a:t> 기획서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95469"/>
            <a:ext cx="9144000" cy="1655762"/>
          </a:xfrm>
        </p:spPr>
        <p:txBody>
          <a:bodyPr/>
          <a:lstStyle/>
          <a:p>
            <a:pPr algn="r"/>
            <a:r>
              <a:rPr lang="en-US" altLang="ko-KR" dirty="0">
                <a:latin typeface="+mj-lt"/>
                <a:ea typeface="나눔고딕" panose="020D0604000000000000" pitchFamily="50" charset="-127"/>
              </a:rPr>
              <a:t>21961101 </a:t>
            </a:r>
            <a:r>
              <a:rPr lang="ko-KR" altLang="en-US" dirty="0">
                <a:latin typeface="+mj-lt"/>
                <a:ea typeface="나눔고딕" panose="020D0604000000000000" pitchFamily="50" charset="-127"/>
              </a:rPr>
              <a:t>정재희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41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3675185" y="1838594"/>
            <a:ext cx="4498666" cy="491389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0" tIns="47891" rIns="95780" bIns="47891" rtlCol="0" anchor="ctr"/>
          <a:lstStyle/>
          <a:p>
            <a:pPr lvl="0"/>
            <a:endParaRPr kumimoji="1" lang="ko-KR" altLang="en-US" sz="1200" b="1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88" y="9732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주제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127448" y="1219200"/>
            <a:ext cx="28444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3863" y="973230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목적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142368" y="1219200"/>
            <a:ext cx="2715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17048" y="95270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대상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035358" y="1219200"/>
            <a:ext cx="27137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8611" y="1468434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결과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599397"/>
              </p:ext>
            </p:extLst>
          </p:nvPr>
        </p:nvGraphicFramePr>
        <p:xfrm>
          <a:off x="8279065" y="1918261"/>
          <a:ext cx="3819150" cy="351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Ak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몰을 사용해보지 않았습니다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접근성이 좋다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애경백화점을 이용하다가 몰이 있는걸 알게 되어서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웹사이트를이용하는경우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할인쿠폰을 발급받아서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저렴해서는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호기심으로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편리하다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원하는 상품을 팔고 있어서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상관없이 아무대나 들어가서 사용하기때문에 한번만사용함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엄마가 써서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사이트가 보기 편하다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사고싶은</a:t>
                      </a:r>
                      <a:r>
                        <a:rPr lang="ko-KR" altLang="en-US" sz="800" dirty="0"/>
                        <a:t> 물건이 </a:t>
                      </a:r>
                      <a:r>
                        <a:rPr lang="en-US" altLang="ko-KR" sz="800" dirty="0" err="1"/>
                        <a:t>ak</a:t>
                      </a:r>
                      <a:r>
                        <a:rPr lang="ko-KR" altLang="en-US" sz="800" dirty="0"/>
                        <a:t>에 파는 경우가 많아서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표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 err="1"/>
                        <a:t>뭔지모르겠다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표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71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학번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7845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240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이름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26514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18583" y="14439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결론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919" y="326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21961101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51448" y="316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정재희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8974" y="971306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Ak</a:t>
            </a:r>
            <a:r>
              <a:rPr lang="ko-KR" altLang="en-US" sz="1000" dirty="0"/>
              <a:t>몰 웹사이트 </a:t>
            </a:r>
            <a:r>
              <a:rPr lang="ko-KR" altLang="en-US" sz="1000" dirty="0" err="1"/>
              <a:t>리뉴얼</a:t>
            </a:r>
            <a:r>
              <a:rPr lang="ko-KR" altLang="en-US" sz="10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7153" y="971305"/>
            <a:ext cx="35525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Ak</a:t>
            </a:r>
            <a:r>
              <a:rPr lang="ko-KR" altLang="en-US" sz="1000" dirty="0"/>
              <a:t>몰 웹사이트 사용자들의 </a:t>
            </a:r>
            <a:r>
              <a:rPr lang="ko-KR" altLang="en-US" sz="1000" dirty="0" err="1"/>
              <a:t>니즈와원츠를</a:t>
            </a:r>
            <a:r>
              <a:rPr lang="ko-KR" altLang="en-US" sz="1000" dirty="0"/>
              <a:t> 알아내기 위해서 </a:t>
            </a:r>
            <a:endParaRPr lang="en-US" altLang="ko-KR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4886" y="956650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백화점 웹사이트를 사용해본 사람</a:t>
            </a:r>
            <a:endParaRPr lang="en-US" altLang="ko-KR" sz="1000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031341"/>
              </p:ext>
            </p:extLst>
          </p:nvPr>
        </p:nvGraphicFramePr>
        <p:xfrm>
          <a:off x="215075" y="2504351"/>
          <a:ext cx="31410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연령대가 어떻게 되시나요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!?</a:t>
                      </a:r>
                      <a:r>
                        <a:rPr lang="ko-KR" altLang="en-US" sz="800" dirty="0"/>
                        <a:t>시나요</a:t>
                      </a:r>
                      <a:r>
                        <a:rPr lang="en-US" altLang="ko-KR" sz="800" dirty="0"/>
                        <a:t>!?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b="1" dirty="0"/>
                        <a:t>백화점 이용 시 온라인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오프라인 중 </a:t>
                      </a:r>
                      <a:r>
                        <a:rPr lang="ko-KR" altLang="en-US" sz="800" b="1" dirty="0" err="1"/>
                        <a:t>어느것으로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800" b="1" dirty="0"/>
                        <a:t>평소에 어느 백화점 웹사이트를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altLang="ko-KR" sz="800" b="1" dirty="0"/>
                        <a:t>AK </a:t>
                      </a:r>
                      <a:r>
                        <a:rPr lang="ko-KR" altLang="en-US" sz="800" b="1" dirty="0"/>
                        <a:t>몰을 사용 해 보신적이 있나요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. 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AK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몰을 이용하시는 이유가 무엇인가요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? </a:t>
                      </a:r>
                      <a:endParaRPr lang="ko-KR" altLang="en-US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몰에서 주로 구매하시거나 구경하시는 물건은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이외의 백화점 사이트를 이용하신다면 </a:t>
                      </a:r>
                      <a:r>
                        <a:rPr lang="ko-KR" altLang="en-US" sz="800" b="1" dirty="0" err="1"/>
                        <a:t>그이유는</a:t>
                      </a:r>
                      <a:r>
                        <a:rPr lang="ko-KR" altLang="en-US" sz="800" b="1" dirty="0"/>
                        <a:t>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무엇인가요</a:t>
                      </a:r>
                      <a:r>
                        <a:rPr lang="en-US" altLang="ko-KR" sz="800" b="1" dirty="0"/>
                        <a:t>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웹사이트를 이용하시면서 </a:t>
                      </a:r>
                      <a:r>
                        <a:rPr lang="ko-KR" altLang="en-US" sz="800" b="1" dirty="0" err="1"/>
                        <a:t>불편한점이</a:t>
                      </a:r>
                      <a:r>
                        <a:rPr lang="ko-KR" altLang="en-US" sz="800" b="1" dirty="0"/>
                        <a:t> 있으셨다면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어떤점이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불편하셨나요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웹사이트의 기능 중 </a:t>
                      </a:r>
                      <a:r>
                        <a:rPr lang="en-US" altLang="ko-KR" sz="800" b="1" dirty="0"/>
                        <a:t>"</a:t>
                      </a:r>
                      <a:r>
                        <a:rPr lang="ko-KR" altLang="en-US" sz="800" b="1" dirty="0"/>
                        <a:t>추가됐으면 좋겠다</a:t>
                      </a:r>
                      <a:r>
                        <a:rPr lang="en-US" altLang="ko-KR" sz="800" b="1" dirty="0"/>
                        <a:t>." </a:t>
                      </a:r>
                      <a:r>
                        <a:rPr lang="ko-KR" altLang="en-US" sz="800" b="1" dirty="0"/>
                        <a:t>하는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기능은 무엇인가요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85035" y="2190286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문항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0784" t="24510" r="31912" b="28780"/>
          <a:stretch/>
        </p:blipFill>
        <p:spPr>
          <a:xfrm>
            <a:off x="3780399" y="1918260"/>
            <a:ext cx="4253692" cy="29960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1618" t="38540" r="53039" b="28780"/>
          <a:stretch/>
        </p:blipFill>
        <p:spPr>
          <a:xfrm>
            <a:off x="5819262" y="2591547"/>
            <a:ext cx="1838546" cy="2202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1864" t="43682" r="33921" b="28693"/>
          <a:stretch/>
        </p:blipFill>
        <p:spPr>
          <a:xfrm>
            <a:off x="3863259" y="4914288"/>
            <a:ext cx="4047525" cy="18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7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3672248" y="2526815"/>
            <a:ext cx="4498666" cy="228499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0" tIns="47891" rIns="95780" bIns="47891" rtlCol="0" anchor="ctr"/>
          <a:lstStyle/>
          <a:p>
            <a:pPr lvl="0"/>
            <a:endParaRPr kumimoji="1" lang="ko-KR" altLang="en-US" sz="1200" b="1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88" y="9732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주제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127448" y="1219200"/>
            <a:ext cx="28444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3863" y="973230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목적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142368" y="1219200"/>
            <a:ext cx="2715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17048" y="95270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대상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035358" y="1219200"/>
            <a:ext cx="27137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5674" y="2156655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결과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32408"/>
              </p:ext>
            </p:extLst>
          </p:nvPr>
        </p:nvGraphicFramePr>
        <p:xfrm>
          <a:off x="8350161" y="1918261"/>
          <a:ext cx="3529012" cy="25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구경보다는 필요한 물건을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검색후에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저렴하면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 들어간다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잡화</a:t>
                      </a:r>
                      <a:r>
                        <a:rPr lang="en-US" altLang="ko-KR" sz="800" dirty="0"/>
                        <a:t>10</a:t>
                      </a:r>
                      <a:r>
                        <a:rPr lang="ko-KR" altLang="en-US" sz="800" dirty="0"/>
                        <a:t>표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신발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가방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지갑 등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 의류</a:t>
                      </a:r>
                      <a:r>
                        <a:rPr lang="en-US" altLang="ko-KR" sz="800" dirty="0"/>
                        <a:t>14</a:t>
                      </a:r>
                      <a:r>
                        <a:rPr lang="ko-KR" altLang="en-US" sz="800" dirty="0"/>
                        <a:t>표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음식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표 화장품 </a:t>
                      </a:r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표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Ak</a:t>
                      </a:r>
                      <a:r>
                        <a:rPr lang="ko-KR" altLang="en-US" sz="800" dirty="0"/>
                        <a:t>몰을 이용해본적이 없다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표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71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학번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7845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240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이름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26514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18583" y="14439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결론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919" y="326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21961101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51448" y="316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정재희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8974" y="971306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Ak</a:t>
            </a:r>
            <a:r>
              <a:rPr lang="ko-KR" altLang="en-US" sz="1000" dirty="0"/>
              <a:t>몰 웹사이트 </a:t>
            </a:r>
            <a:r>
              <a:rPr lang="ko-KR" altLang="en-US" sz="1000" dirty="0" err="1"/>
              <a:t>리뉴얼</a:t>
            </a:r>
            <a:r>
              <a:rPr lang="ko-KR" altLang="en-US" sz="10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7153" y="971305"/>
            <a:ext cx="35525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Ak</a:t>
            </a:r>
            <a:r>
              <a:rPr lang="ko-KR" altLang="en-US" sz="1000" dirty="0"/>
              <a:t>몰 웹사이트 사용자들의 </a:t>
            </a:r>
            <a:r>
              <a:rPr lang="ko-KR" altLang="en-US" sz="1000" dirty="0" err="1"/>
              <a:t>니즈와원츠를</a:t>
            </a:r>
            <a:r>
              <a:rPr lang="ko-KR" altLang="en-US" sz="1000" dirty="0"/>
              <a:t> 알아내기 위해서 </a:t>
            </a:r>
            <a:endParaRPr lang="en-US" altLang="ko-KR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4886" y="956650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백화점 웹사이트를 사용해본 사람</a:t>
            </a:r>
            <a:endParaRPr lang="en-US" altLang="ko-KR" sz="1000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18971"/>
              </p:ext>
            </p:extLst>
          </p:nvPr>
        </p:nvGraphicFramePr>
        <p:xfrm>
          <a:off x="215075" y="2504351"/>
          <a:ext cx="31410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연령대가 어떻게 되시나요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!?</a:t>
                      </a:r>
                      <a:r>
                        <a:rPr lang="ko-KR" altLang="en-US" sz="800" dirty="0"/>
                        <a:t>시나요</a:t>
                      </a:r>
                      <a:r>
                        <a:rPr lang="en-US" altLang="ko-KR" sz="800" dirty="0"/>
                        <a:t>!?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b="1" dirty="0"/>
                        <a:t>백화점 이용 시 온라인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오프라인 중 </a:t>
                      </a:r>
                      <a:r>
                        <a:rPr lang="ko-KR" altLang="en-US" sz="800" b="1" dirty="0" err="1"/>
                        <a:t>어느것으로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800" b="1" dirty="0"/>
                        <a:t>평소에 어느 백화점 웹사이트를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altLang="ko-KR" sz="800" b="1" dirty="0"/>
                        <a:t>AK </a:t>
                      </a:r>
                      <a:r>
                        <a:rPr lang="ko-KR" altLang="en-US" sz="800" b="1" dirty="0"/>
                        <a:t>몰을 사용 해 보신적이 있나요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몰을 이용하시는 이유가 무엇인가요</a:t>
                      </a:r>
                      <a:r>
                        <a:rPr lang="en-US" altLang="ko-KR" sz="800" b="1" dirty="0"/>
                        <a:t>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AK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몰에서 주로 구매하시거나 구경하시는 물건은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이외의 백화점 사이트를 이용하신다면 </a:t>
                      </a:r>
                      <a:r>
                        <a:rPr lang="ko-KR" altLang="en-US" sz="800" b="1" dirty="0" err="1"/>
                        <a:t>그이유는</a:t>
                      </a:r>
                      <a:r>
                        <a:rPr lang="ko-KR" altLang="en-US" sz="800" b="1" dirty="0"/>
                        <a:t>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무엇인가요</a:t>
                      </a:r>
                      <a:r>
                        <a:rPr lang="en-US" altLang="ko-KR" sz="800" b="1" dirty="0"/>
                        <a:t>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웹사이트를 이용하시면서 </a:t>
                      </a:r>
                      <a:r>
                        <a:rPr lang="ko-KR" altLang="en-US" sz="800" b="1" dirty="0" err="1"/>
                        <a:t>불편한점이</a:t>
                      </a:r>
                      <a:r>
                        <a:rPr lang="ko-KR" altLang="en-US" sz="800" b="1" dirty="0"/>
                        <a:t> 있으셨다면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어떤점이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불편하셨나요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웹사이트의 기능 중 </a:t>
                      </a:r>
                      <a:r>
                        <a:rPr lang="en-US" altLang="ko-KR" sz="800" b="1" dirty="0"/>
                        <a:t>"</a:t>
                      </a:r>
                      <a:r>
                        <a:rPr lang="ko-KR" altLang="en-US" sz="800" b="1" dirty="0"/>
                        <a:t>추가됐으면 좋겠다</a:t>
                      </a:r>
                      <a:r>
                        <a:rPr lang="en-US" altLang="ko-KR" sz="800" b="1" dirty="0"/>
                        <a:t>." </a:t>
                      </a:r>
                      <a:r>
                        <a:rPr lang="ko-KR" altLang="en-US" sz="800" b="1" dirty="0"/>
                        <a:t>하는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기능은 무엇인가요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85035" y="2190286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문항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0785" t="43247" r="31470" b="24422"/>
          <a:stretch/>
        </p:blipFill>
        <p:spPr>
          <a:xfrm>
            <a:off x="3719438" y="2619292"/>
            <a:ext cx="4267411" cy="20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7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3672248" y="1741393"/>
            <a:ext cx="4498666" cy="503747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0" tIns="47891" rIns="95780" bIns="47891" rtlCol="0" anchor="ctr"/>
          <a:lstStyle/>
          <a:p>
            <a:pPr lvl="0"/>
            <a:endParaRPr kumimoji="1" lang="ko-KR" altLang="en-US" sz="1200" b="1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88" y="9732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주제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127448" y="1219200"/>
            <a:ext cx="28444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3863" y="973230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목적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142368" y="1219200"/>
            <a:ext cx="2715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17048" y="95270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대상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035358" y="1219200"/>
            <a:ext cx="27137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8611" y="1468434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결과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06924"/>
              </p:ext>
            </p:extLst>
          </p:nvPr>
        </p:nvGraphicFramePr>
        <p:xfrm>
          <a:off x="8350161" y="1918261"/>
          <a:ext cx="3529012" cy="25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Ak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몰 이외의 타사이트들을 사용하는 이유를 조사해보았다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회원등급을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baseline="0" dirty="0"/>
                        <a:t> 유지하기위해서 한 백화점만 이용하시는 분</a:t>
                      </a:r>
                      <a:r>
                        <a:rPr lang="en-US" altLang="ko-KR" sz="800" baseline="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롯데나 현대백화점이 </a:t>
                      </a:r>
                      <a:r>
                        <a:rPr lang="ko-KR" altLang="en-US" sz="800" dirty="0" err="1"/>
                        <a:t>집주변에위치해</a:t>
                      </a:r>
                      <a:r>
                        <a:rPr lang="ko-KR" altLang="en-US" sz="800" dirty="0"/>
                        <a:t> 익숙해서 자연스럽게 사이트도이용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가격이 더 저렴한 경우나 가격비교를 할 수</a:t>
                      </a:r>
                      <a:r>
                        <a:rPr lang="ko-KR" altLang="en-US" sz="800" baseline="0" dirty="0"/>
                        <a:t> 있는 </a:t>
                      </a:r>
                      <a:r>
                        <a:rPr lang="ko-KR" altLang="en-US" sz="800" baseline="0" dirty="0" err="1"/>
                        <a:t>기능이있어서</a:t>
                      </a:r>
                      <a:r>
                        <a:rPr lang="en-US" altLang="ko-KR" sz="800" baseline="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백화점이라고 써져 있는 것이 더 신뢰성을 주기 때문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이용하는 특정 사이트는 없지만 네이버의 가격비교 사이트는 </a:t>
                      </a:r>
                      <a:r>
                        <a:rPr lang="ko-KR" altLang="en-US" sz="800" dirty="0" err="1"/>
                        <a:t>자주이용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무조건 최저가만 사는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파워딜</a:t>
                      </a:r>
                      <a:r>
                        <a:rPr lang="ko-KR" altLang="en-US" sz="800" dirty="0"/>
                        <a:t> 행사 이용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네임드와</a:t>
                      </a:r>
                      <a:r>
                        <a:rPr lang="ko-KR" altLang="en-US" sz="800" dirty="0"/>
                        <a:t> 인지도 때문이</a:t>
                      </a:r>
                      <a:r>
                        <a:rPr lang="ko-KR" altLang="en-US" sz="800" baseline="0" dirty="0"/>
                        <a:t> 있었다</a:t>
                      </a:r>
                      <a:r>
                        <a:rPr lang="en-US" altLang="ko-KR" sz="800" baseline="0" dirty="0"/>
                        <a:t>.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71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학번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7845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240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이름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26514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18583" y="14439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결론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919" y="326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21961101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51448" y="316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정재희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8974" y="971306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Ak</a:t>
            </a:r>
            <a:r>
              <a:rPr lang="ko-KR" altLang="en-US" sz="1000" dirty="0"/>
              <a:t>몰 웹사이트 </a:t>
            </a:r>
            <a:r>
              <a:rPr lang="ko-KR" altLang="en-US" sz="1000" dirty="0" err="1"/>
              <a:t>리뉴얼</a:t>
            </a:r>
            <a:r>
              <a:rPr lang="ko-KR" altLang="en-US" sz="10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7153" y="971305"/>
            <a:ext cx="35525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Ak</a:t>
            </a:r>
            <a:r>
              <a:rPr lang="ko-KR" altLang="en-US" sz="1000" dirty="0"/>
              <a:t>몰 웹사이트 사용자들의 </a:t>
            </a:r>
            <a:r>
              <a:rPr lang="ko-KR" altLang="en-US" sz="1000" dirty="0" err="1"/>
              <a:t>니즈와원츠를</a:t>
            </a:r>
            <a:r>
              <a:rPr lang="ko-KR" altLang="en-US" sz="1000" dirty="0"/>
              <a:t> 알아내기 위해서 </a:t>
            </a:r>
            <a:endParaRPr lang="en-US" altLang="ko-KR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4886" y="956650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백화점 웹사이트를 사용해본 사람</a:t>
            </a:r>
            <a:endParaRPr lang="en-US" altLang="ko-KR" sz="1000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867307"/>
              </p:ext>
            </p:extLst>
          </p:nvPr>
        </p:nvGraphicFramePr>
        <p:xfrm>
          <a:off x="215075" y="2504351"/>
          <a:ext cx="31410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연령대가 어떻게 되시나요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!?</a:t>
                      </a:r>
                      <a:r>
                        <a:rPr lang="ko-KR" altLang="en-US" sz="800" dirty="0"/>
                        <a:t>시나요</a:t>
                      </a:r>
                      <a:r>
                        <a:rPr lang="en-US" altLang="ko-KR" sz="800" dirty="0"/>
                        <a:t>!?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b="1" dirty="0"/>
                        <a:t>백화점 이용 시 온라인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오프라인 중 </a:t>
                      </a:r>
                      <a:r>
                        <a:rPr lang="ko-KR" altLang="en-US" sz="800" b="1" dirty="0" err="1"/>
                        <a:t>어느것으로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800" b="1" dirty="0"/>
                        <a:t>평소에 어느 백화점 웹사이트를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altLang="ko-KR" sz="800" b="1" dirty="0"/>
                        <a:t>AK </a:t>
                      </a:r>
                      <a:r>
                        <a:rPr lang="ko-KR" altLang="en-US" sz="800" b="1" dirty="0"/>
                        <a:t>몰을 사용 해 보신적이 있나요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몰을 이용하시는 이유가 무엇인가요</a:t>
                      </a:r>
                      <a:r>
                        <a:rPr lang="en-US" altLang="ko-KR" sz="800" b="1" dirty="0"/>
                        <a:t>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몰에서 주로 구매하시거나 구경하시는 물건은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AK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몰 이외의 백화점 사이트를 이용하신다면 </a:t>
                      </a:r>
                      <a:r>
                        <a:rPr lang="ko-KR" altLang="en-US" sz="800" b="1" dirty="0" err="1">
                          <a:solidFill>
                            <a:schemeClr val="accent1"/>
                          </a:solidFill>
                        </a:rPr>
                        <a:t>그이유는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endParaRPr lang="en-US" altLang="ko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무엇인가요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?? </a:t>
                      </a:r>
                      <a:endParaRPr lang="ko-KR" altLang="en-US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웹사이트를 이용하시면서 </a:t>
                      </a:r>
                      <a:r>
                        <a:rPr lang="ko-KR" altLang="en-US" sz="800" b="1" dirty="0" err="1"/>
                        <a:t>불편한점이</a:t>
                      </a:r>
                      <a:r>
                        <a:rPr lang="ko-KR" altLang="en-US" sz="800" b="1" dirty="0"/>
                        <a:t> 있으셨다면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어떤점이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불편하셨나요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웹사이트의 기능 중 </a:t>
                      </a:r>
                      <a:r>
                        <a:rPr lang="en-US" altLang="ko-KR" sz="800" b="1" dirty="0"/>
                        <a:t>"</a:t>
                      </a:r>
                      <a:r>
                        <a:rPr lang="ko-KR" altLang="en-US" sz="800" b="1" dirty="0"/>
                        <a:t>추가됐으면 좋겠다</a:t>
                      </a:r>
                      <a:r>
                        <a:rPr lang="en-US" altLang="ko-KR" sz="800" b="1" dirty="0"/>
                        <a:t>." </a:t>
                      </a:r>
                      <a:r>
                        <a:rPr lang="ko-KR" altLang="en-US" sz="800" b="1" dirty="0"/>
                        <a:t>하는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기능은 무엇인가요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85035" y="2190286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문항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1372" t="35577" r="37941" b="19717"/>
          <a:stretch/>
        </p:blipFill>
        <p:spPr>
          <a:xfrm>
            <a:off x="3783499" y="1804514"/>
            <a:ext cx="3418978" cy="28018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1666" t="47516" r="52206" b="20501"/>
          <a:stretch/>
        </p:blipFill>
        <p:spPr>
          <a:xfrm>
            <a:off x="5864933" y="2339307"/>
            <a:ext cx="2031141" cy="22657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31814" t="34618" r="34265" b="31917"/>
          <a:stretch/>
        </p:blipFill>
        <p:spPr>
          <a:xfrm>
            <a:off x="3804223" y="4605048"/>
            <a:ext cx="3805298" cy="211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2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3672248" y="1741393"/>
            <a:ext cx="4498666" cy="503747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0" tIns="47891" rIns="95780" bIns="47891" rtlCol="0" anchor="ctr"/>
          <a:lstStyle/>
          <a:p>
            <a:pPr lvl="0"/>
            <a:endParaRPr kumimoji="1" lang="ko-KR" altLang="en-US" sz="1200" b="1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88" y="9732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주제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127448" y="1219200"/>
            <a:ext cx="28444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3863" y="973230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목적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142368" y="1219200"/>
            <a:ext cx="2715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17048" y="95270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대상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035358" y="1219200"/>
            <a:ext cx="27137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8611" y="1468434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결과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68132"/>
              </p:ext>
            </p:extLst>
          </p:nvPr>
        </p:nvGraphicFramePr>
        <p:xfrm>
          <a:off x="8350161" y="1918261"/>
          <a:ext cx="3529012" cy="266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사용해본적이 없었다는 분들이 많았다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32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개중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19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Ak</a:t>
                      </a:r>
                      <a:r>
                        <a:rPr lang="ko-KR" altLang="en-US" sz="800" dirty="0"/>
                        <a:t>몰만의 특색이 도드라지지 않아서 굳이 </a:t>
                      </a:r>
                      <a:r>
                        <a:rPr lang="en-US" altLang="ko-KR" sz="800" dirty="0" err="1"/>
                        <a:t>ak</a:t>
                      </a:r>
                      <a:r>
                        <a:rPr lang="ko-KR" altLang="en-US" sz="800" dirty="0"/>
                        <a:t>웹사이트를 사용하지 </a:t>
                      </a:r>
                      <a:r>
                        <a:rPr lang="ko-KR" altLang="en-US" sz="800" dirty="0" err="1"/>
                        <a:t>않게된다</a:t>
                      </a:r>
                      <a:r>
                        <a:rPr lang="en-US" altLang="ko-KR" sz="800" dirty="0"/>
                        <a:t>.  (</a:t>
                      </a:r>
                      <a:r>
                        <a:rPr lang="en-US" altLang="ko-KR" sz="800" dirty="0" err="1"/>
                        <a:t>ak</a:t>
                      </a:r>
                      <a:r>
                        <a:rPr lang="ko-KR" altLang="en-US" sz="800" dirty="0"/>
                        <a:t>몰 만의 특색 살리기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처음 웹사이트에 들어갔을 때 복잡하게 느껴졌다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(</a:t>
                      </a:r>
                      <a:r>
                        <a:rPr lang="en-US" altLang="ko-KR" sz="800" dirty="0" err="1"/>
                        <a:t>ak</a:t>
                      </a:r>
                      <a:r>
                        <a:rPr lang="ko-KR" altLang="en-US" sz="800" dirty="0"/>
                        <a:t>몰 네비게이션 </a:t>
                      </a:r>
                      <a:r>
                        <a:rPr lang="ko-KR" altLang="en-US" sz="800" dirty="0" err="1"/>
                        <a:t>보기쉽게</a:t>
                      </a:r>
                      <a:r>
                        <a:rPr lang="ko-KR" altLang="en-US" sz="800" dirty="0"/>
                        <a:t> 정리하기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어머니가 결제하는 것을 어려워 하셔서 항상 자신이 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간편한 결제 방식 추가하기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2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홍보가 많이 되지않아서 사람들이 </a:t>
                      </a:r>
                      <a:r>
                        <a:rPr lang="en-US" altLang="ko-KR" sz="800" dirty="0" err="1"/>
                        <a:t>ak</a:t>
                      </a:r>
                      <a:r>
                        <a:rPr lang="ko-KR" altLang="en-US" sz="800" dirty="0"/>
                        <a:t>몰웹사이트를 잘 </a:t>
                      </a:r>
                      <a:r>
                        <a:rPr lang="ko-KR" altLang="en-US" sz="800" dirty="0" err="1"/>
                        <a:t>모르고있는것같다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화장품이 너무 많이 뜨고 </a:t>
                      </a:r>
                      <a:r>
                        <a:rPr lang="ko-KR" altLang="en-US" sz="800" dirty="0" err="1"/>
                        <a:t>다른종류의</a:t>
                      </a:r>
                      <a:r>
                        <a:rPr lang="ko-KR" altLang="en-US" sz="800" dirty="0"/>
                        <a:t> 상품은 별로 안 뜨는 것 같다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광고팝업창의 품목을 적절히 분배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상세페이지로 들어갔다가 </a:t>
                      </a:r>
                      <a:r>
                        <a:rPr lang="ko-KR" altLang="en-US" sz="800" dirty="0" err="1"/>
                        <a:t>뒤로가기를</a:t>
                      </a:r>
                      <a:r>
                        <a:rPr lang="ko-KR" altLang="en-US" sz="800" dirty="0"/>
                        <a:t> 누르면 </a:t>
                      </a:r>
                      <a:r>
                        <a:rPr lang="ko-KR" altLang="en-US" sz="800" dirty="0" err="1"/>
                        <a:t>첫상품으로</a:t>
                      </a:r>
                      <a:r>
                        <a:rPr lang="ko-KR" altLang="en-US" sz="800" dirty="0"/>
                        <a:t> 가 있는 경우가 많았다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밑으로 많이 내려야 더 볼 수 있는데 매우 불편하였다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71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학번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7845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240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이름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26514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18583" y="14439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결론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919" y="326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21961101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51448" y="316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정재희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8974" y="971306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Ak</a:t>
            </a:r>
            <a:r>
              <a:rPr lang="ko-KR" altLang="en-US" sz="1000" dirty="0"/>
              <a:t>몰 웹사이트 </a:t>
            </a:r>
            <a:r>
              <a:rPr lang="ko-KR" altLang="en-US" sz="1000" dirty="0" err="1"/>
              <a:t>리뉴얼</a:t>
            </a:r>
            <a:r>
              <a:rPr lang="ko-KR" altLang="en-US" sz="10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7153" y="971305"/>
            <a:ext cx="35525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Ak</a:t>
            </a:r>
            <a:r>
              <a:rPr lang="ko-KR" altLang="en-US" sz="1000" dirty="0"/>
              <a:t>몰 웹사이트 사용자들의 </a:t>
            </a:r>
            <a:r>
              <a:rPr lang="ko-KR" altLang="en-US" sz="1000" dirty="0" err="1"/>
              <a:t>니즈와원츠를</a:t>
            </a:r>
            <a:r>
              <a:rPr lang="ko-KR" altLang="en-US" sz="1000" dirty="0"/>
              <a:t> 알아내기 위해서 </a:t>
            </a:r>
            <a:endParaRPr lang="en-US" altLang="ko-KR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4886" y="956650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백화점 웹사이트를 사용해본 사람</a:t>
            </a:r>
            <a:endParaRPr lang="en-US" altLang="ko-KR" sz="1000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886"/>
              </p:ext>
            </p:extLst>
          </p:nvPr>
        </p:nvGraphicFramePr>
        <p:xfrm>
          <a:off x="215075" y="2504351"/>
          <a:ext cx="31410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연령대가 어떻게 되시나요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!?</a:t>
                      </a:r>
                      <a:r>
                        <a:rPr lang="ko-KR" altLang="en-US" sz="800" dirty="0"/>
                        <a:t>시나요</a:t>
                      </a:r>
                      <a:r>
                        <a:rPr lang="en-US" altLang="ko-KR" sz="800" dirty="0"/>
                        <a:t>!?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b="1" dirty="0"/>
                        <a:t>백화점 이용 시 온라인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오프라인 중 </a:t>
                      </a:r>
                      <a:r>
                        <a:rPr lang="ko-KR" altLang="en-US" sz="800" b="1" dirty="0" err="1"/>
                        <a:t>어느것으로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800" b="1" dirty="0"/>
                        <a:t>평소에 어느 백화점 웹사이트를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altLang="ko-KR" sz="800" b="1" dirty="0"/>
                        <a:t>AK </a:t>
                      </a:r>
                      <a:r>
                        <a:rPr lang="ko-KR" altLang="en-US" sz="800" b="1" dirty="0"/>
                        <a:t>몰을 사용 해 보신적이 있나요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몰을 이용하시는 이유가 무엇인가요</a:t>
                      </a:r>
                      <a:r>
                        <a:rPr lang="en-US" altLang="ko-KR" sz="800" b="1" dirty="0"/>
                        <a:t>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몰에서 주로 구매하시거나 구경하시는 물건은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이외의 백화점 사이트를 이용하신다면 </a:t>
                      </a:r>
                      <a:r>
                        <a:rPr lang="ko-KR" altLang="en-US" sz="800" b="1" dirty="0" err="1"/>
                        <a:t>그이유는</a:t>
                      </a:r>
                      <a:r>
                        <a:rPr lang="ko-KR" altLang="en-US" sz="800" b="1" dirty="0"/>
                        <a:t>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무엇인가요</a:t>
                      </a:r>
                      <a:r>
                        <a:rPr lang="en-US" altLang="ko-KR" sz="800" b="1" dirty="0"/>
                        <a:t>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AK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몰 웹사이트를 이용하시면서 </a:t>
                      </a:r>
                      <a:r>
                        <a:rPr lang="ko-KR" altLang="en-US" sz="800" b="1" dirty="0" err="1">
                          <a:solidFill>
                            <a:schemeClr val="accent1"/>
                          </a:solidFill>
                        </a:rPr>
                        <a:t>불편한점이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있으셨다면</a:t>
                      </a:r>
                      <a:endParaRPr lang="en-US" altLang="ko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 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chemeClr val="accent1"/>
                          </a:solidFill>
                        </a:rPr>
                        <a:t>어떤점이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chemeClr val="accent1"/>
                          </a:solidFill>
                        </a:rPr>
                        <a:t>불편하셨나요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??? </a:t>
                      </a:r>
                      <a:endParaRPr lang="ko-KR" altLang="en-US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웹사이트의 기능 중 </a:t>
                      </a:r>
                      <a:r>
                        <a:rPr lang="en-US" altLang="ko-KR" sz="800" b="1" dirty="0"/>
                        <a:t>"</a:t>
                      </a:r>
                      <a:r>
                        <a:rPr lang="ko-KR" altLang="en-US" sz="800" b="1" dirty="0"/>
                        <a:t>추가됐으면 좋겠다</a:t>
                      </a:r>
                      <a:r>
                        <a:rPr lang="en-US" altLang="ko-KR" sz="800" b="1" dirty="0"/>
                        <a:t>." </a:t>
                      </a:r>
                      <a:r>
                        <a:rPr lang="ko-KR" altLang="en-US" sz="800" b="1" dirty="0"/>
                        <a:t>하는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기능은 무엇인가요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85035" y="2190286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문항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0931" t="39935" r="31667" b="13791"/>
          <a:stretch/>
        </p:blipFill>
        <p:spPr>
          <a:xfrm>
            <a:off x="3719354" y="1750924"/>
            <a:ext cx="4004708" cy="278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1911" t="53442" r="33775" b="13246"/>
          <a:stretch/>
        </p:blipFill>
        <p:spPr>
          <a:xfrm>
            <a:off x="3786436" y="4537950"/>
            <a:ext cx="3974905" cy="2170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1716" t="59171" r="48995" b="26078"/>
          <a:stretch/>
        </p:blipFill>
        <p:spPr>
          <a:xfrm>
            <a:off x="6014713" y="2190286"/>
            <a:ext cx="1986286" cy="8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40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3672248" y="1741393"/>
            <a:ext cx="4498666" cy="503747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0" tIns="47891" rIns="95780" bIns="47891" rtlCol="0" anchor="ctr"/>
          <a:lstStyle/>
          <a:p>
            <a:pPr lvl="0"/>
            <a:endParaRPr kumimoji="1" lang="ko-KR" altLang="en-US" sz="1200" b="1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88" y="9732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주제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127448" y="1219200"/>
            <a:ext cx="28444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3863" y="973230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목적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142368" y="1219200"/>
            <a:ext cx="2715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17048" y="95270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대상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035358" y="1219200"/>
            <a:ext cx="27137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8611" y="1468434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결과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835968"/>
              </p:ext>
            </p:extLst>
          </p:nvPr>
        </p:nvGraphicFramePr>
        <p:xfrm>
          <a:off x="8350161" y="1918261"/>
          <a:ext cx="3529012" cy="3121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Ak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몰 만의 이벤트를 하였으면 좋겠다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연령별 카테고리가 생겼으면 좋겠다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가격비교와 백화점직배송 확인 하는</a:t>
                      </a:r>
                      <a:r>
                        <a:rPr lang="ko-KR" altLang="en-US" sz="800" baseline="0" dirty="0"/>
                        <a:t> 것</a:t>
                      </a:r>
                      <a:r>
                        <a:rPr lang="en-US" altLang="ko-KR" sz="800" baseline="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Ai</a:t>
                      </a:r>
                      <a:r>
                        <a:rPr lang="ko-KR" altLang="en-US" sz="800" dirty="0"/>
                        <a:t>형식으로 된 </a:t>
                      </a:r>
                      <a:r>
                        <a:rPr lang="ko-KR" altLang="en-US" sz="800" dirty="0" err="1"/>
                        <a:t>챗봇에게</a:t>
                      </a:r>
                      <a:r>
                        <a:rPr lang="ko-KR" altLang="en-US" sz="800" dirty="0"/>
                        <a:t> 어떤 할인을 받을 수 있는지 물어보면 </a:t>
                      </a:r>
                      <a:r>
                        <a:rPr lang="ko-KR" altLang="en-US" sz="800" dirty="0" err="1"/>
                        <a:t>해당상품에</a:t>
                      </a:r>
                      <a:r>
                        <a:rPr lang="ko-KR" altLang="en-US" sz="800" dirty="0"/>
                        <a:t> 대한 쿠폰을 모아서 알려주는 기능이 있다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많은 기획전과 쿠폰을 발행하기때문에 놓치기 쉬운데 이 기능이 추가된다면 소비자들이 더 많은 혜택을 받을 수 있을 것 같다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13942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리뷰 </a:t>
                      </a:r>
                      <a:r>
                        <a:rPr lang="ko-KR" altLang="en-US" sz="800" dirty="0" err="1"/>
                        <a:t>많은순으로</a:t>
                      </a:r>
                      <a:r>
                        <a:rPr lang="ko-KR" altLang="en-US" sz="800" dirty="0"/>
                        <a:t> 정렬하기 기능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자주 찾는 브랜드 모아보기 기능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품절된 사이즈의 표시 유무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같은나이대의</a:t>
                      </a:r>
                      <a:r>
                        <a:rPr lang="ko-KR" altLang="en-US" sz="800" dirty="0"/>
                        <a:t> 사람들이 무엇을 샀는지 보여줬으면 좋겠다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구매 시 택배배송되는 것 말고도 </a:t>
                      </a:r>
                      <a:r>
                        <a:rPr lang="ko-KR" altLang="en-US" sz="800" dirty="0" err="1"/>
                        <a:t>기프티콘</a:t>
                      </a:r>
                      <a:r>
                        <a:rPr lang="ko-KR" altLang="en-US" sz="800" dirty="0"/>
                        <a:t> 형식으로 구매 할 수 있었으면 좋겠다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71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학번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7845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240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이름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26514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18583" y="14439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결론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919" y="326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21961101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51448" y="316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정재희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8974" y="971306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Ak</a:t>
            </a:r>
            <a:r>
              <a:rPr lang="ko-KR" altLang="en-US" sz="1000" dirty="0"/>
              <a:t>몰 웹사이트 </a:t>
            </a:r>
            <a:r>
              <a:rPr lang="ko-KR" altLang="en-US" sz="1000" dirty="0" err="1"/>
              <a:t>리뉴얼</a:t>
            </a:r>
            <a:r>
              <a:rPr lang="ko-KR" altLang="en-US" sz="10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7153" y="971305"/>
            <a:ext cx="35525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Ak</a:t>
            </a:r>
            <a:r>
              <a:rPr lang="ko-KR" altLang="en-US" sz="1000" dirty="0"/>
              <a:t>몰 웹사이트 사용자들의 </a:t>
            </a:r>
            <a:r>
              <a:rPr lang="ko-KR" altLang="en-US" sz="1000" dirty="0" err="1"/>
              <a:t>니즈와원츠를</a:t>
            </a:r>
            <a:r>
              <a:rPr lang="ko-KR" altLang="en-US" sz="1000" dirty="0"/>
              <a:t> 알아내기 위해서 </a:t>
            </a:r>
            <a:endParaRPr lang="en-US" altLang="ko-KR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4886" y="956650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백화점 웹사이트를 사용해본 사람</a:t>
            </a:r>
            <a:endParaRPr lang="en-US" altLang="ko-KR" sz="1000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282263"/>
              </p:ext>
            </p:extLst>
          </p:nvPr>
        </p:nvGraphicFramePr>
        <p:xfrm>
          <a:off x="215075" y="2504351"/>
          <a:ext cx="31410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연령대가 어떻게 되시나요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!?</a:t>
                      </a:r>
                      <a:r>
                        <a:rPr lang="ko-KR" altLang="en-US" sz="800" dirty="0"/>
                        <a:t>시나요</a:t>
                      </a:r>
                      <a:r>
                        <a:rPr lang="en-US" altLang="ko-KR" sz="800" dirty="0"/>
                        <a:t>!?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b="1" dirty="0"/>
                        <a:t>백화점 이용 시 온라인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오프라인 중 </a:t>
                      </a:r>
                      <a:r>
                        <a:rPr lang="ko-KR" altLang="en-US" sz="800" b="1" dirty="0" err="1"/>
                        <a:t>어느것으로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800" b="1" dirty="0"/>
                        <a:t>평소에 어느 백화점 웹사이트를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altLang="ko-KR" sz="800" b="1" dirty="0"/>
                        <a:t>AK </a:t>
                      </a:r>
                      <a:r>
                        <a:rPr lang="ko-KR" altLang="en-US" sz="800" b="1" dirty="0"/>
                        <a:t>몰을 사용 해 보신적이 있나요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몰을 이용하시는 이유가 무엇인가요</a:t>
                      </a:r>
                      <a:r>
                        <a:rPr lang="en-US" altLang="ko-KR" sz="800" b="1" dirty="0"/>
                        <a:t>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몰에서 주로 구매하시거나 구경하시는 물건은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이외의 백화점 사이트를 이용하신다면 </a:t>
                      </a:r>
                      <a:r>
                        <a:rPr lang="ko-KR" altLang="en-US" sz="800" b="1" dirty="0" err="1"/>
                        <a:t>그이유는</a:t>
                      </a:r>
                      <a:r>
                        <a:rPr lang="ko-KR" altLang="en-US" sz="800" b="1" dirty="0"/>
                        <a:t>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무엇인가요</a:t>
                      </a:r>
                      <a:r>
                        <a:rPr lang="en-US" altLang="ko-KR" sz="800" b="1" dirty="0"/>
                        <a:t>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웹사이트를 이용하시면서 </a:t>
                      </a:r>
                      <a:r>
                        <a:rPr lang="ko-KR" altLang="en-US" sz="800" b="1" dirty="0" err="1"/>
                        <a:t>불편한점이</a:t>
                      </a:r>
                      <a:r>
                        <a:rPr lang="ko-KR" altLang="en-US" sz="800" b="1" dirty="0"/>
                        <a:t> 있으셨다면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어떤점이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불편하셨나요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AK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몰 웹사이트의 기능 중 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"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추가됐으면 좋겠다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."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하는 </a:t>
                      </a:r>
                      <a:endParaRPr lang="en-US" altLang="ko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기능은 무엇인가요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??? </a:t>
                      </a:r>
                      <a:endParaRPr lang="ko-KR" altLang="en-US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85035" y="2190286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문항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1225" t="35490" r="35392" b="19717"/>
          <a:stretch/>
        </p:blipFill>
        <p:spPr>
          <a:xfrm>
            <a:off x="3746996" y="1892828"/>
            <a:ext cx="3607887" cy="27231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1912" t="43943" r="33873" b="19717"/>
          <a:stretch/>
        </p:blipFill>
        <p:spPr>
          <a:xfrm>
            <a:off x="3786436" y="4642700"/>
            <a:ext cx="3435433" cy="20524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31814" t="45686" r="41519" b="31482"/>
          <a:stretch/>
        </p:blipFill>
        <p:spPr>
          <a:xfrm>
            <a:off x="5058065" y="2313396"/>
            <a:ext cx="2930311" cy="15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7481" y="325564"/>
            <a:ext cx="340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사용자 조사 </a:t>
            </a:r>
            <a:r>
              <a:rPr lang="en-US" altLang="ko-KR" sz="1400" b="1" dirty="0"/>
              <a:t>desk research </a:t>
            </a:r>
            <a:r>
              <a:rPr lang="ko-KR" altLang="en-US" sz="1400" b="1" dirty="0" err="1"/>
              <a:t>니즈와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원츠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40541" y="479452"/>
            <a:ext cx="6510918" cy="697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en-US" altLang="ko-KR" sz="1200" dirty="0" err="1"/>
              <a:t>ak</a:t>
            </a:r>
            <a:r>
              <a:rPr lang="en-US" altLang="ko-KR" sz="1200" dirty="0"/>
              <a:t> mall </a:t>
            </a:r>
            <a:r>
              <a:rPr lang="ko-KR" altLang="en-US" sz="1200" dirty="0"/>
              <a:t>메인</a:t>
            </a:r>
            <a:r>
              <a:rPr lang="en-US" altLang="ko-KR" sz="1200" dirty="0"/>
              <a:t> </a:t>
            </a:r>
            <a:r>
              <a:rPr lang="ko-KR" altLang="en-US" sz="1200" dirty="0"/>
              <a:t>화면이 너무 복잡하게 느껴졌다</a:t>
            </a:r>
            <a:r>
              <a:rPr lang="en-US" altLang="ko-KR" sz="1200" dirty="0"/>
              <a:t>.</a:t>
            </a:r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sz="1200" dirty="0"/>
              <a:t>상세페이지와 이동페이지로의 이동이 불편하다</a:t>
            </a:r>
            <a:r>
              <a:rPr lang="en-US" altLang="ko-KR" sz="1200" dirty="0"/>
              <a:t>.</a:t>
            </a:r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sz="1200" dirty="0"/>
              <a:t>리뷰가 많은 순으로 정렬하는 것이 있으면 좋겠다</a:t>
            </a:r>
            <a:r>
              <a:rPr lang="en-US" altLang="ko-KR" sz="1200" dirty="0"/>
              <a:t>.</a:t>
            </a:r>
          </a:p>
          <a:p>
            <a:pPr algn="ctr">
              <a:spcBef>
                <a:spcPts val="1800"/>
              </a:spcBef>
            </a:pPr>
            <a:r>
              <a:rPr lang="en-US" altLang="ko-KR" sz="1200" dirty="0"/>
              <a:t>- </a:t>
            </a:r>
            <a:r>
              <a:rPr lang="ko-KR" altLang="en-US" sz="1200" dirty="0">
                <a:solidFill>
                  <a:schemeClr val="accent1"/>
                </a:solidFill>
              </a:rPr>
              <a:t>사용자가 이용하기 편리하도록 네비게이션 변경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algn="ctr">
              <a:spcBef>
                <a:spcPts val="1800"/>
              </a:spcBef>
            </a:pPr>
            <a:endParaRPr lang="en-US" altLang="ko-KR" sz="1200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sz="1200" dirty="0"/>
              <a:t>결제 방식이 어려워서 불편하다</a:t>
            </a:r>
            <a:r>
              <a:rPr lang="en-US" altLang="ko-KR" sz="1200" dirty="0"/>
              <a:t>.</a:t>
            </a:r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sz="1200" dirty="0"/>
              <a:t>구매 시 택배배송되는 것 말고도 </a:t>
            </a:r>
            <a:r>
              <a:rPr lang="ko-KR" altLang="en-US" sz="1200" dirty="0" err="1"/>
              <a:t>기프트콘</a:t>
            </a:r>
            <a:r>
              <a:rPr lang="ko-KR" altLang="en-US" sz="1200" dirty="0"/>
              <a:t> 형식으로 구매해 선물 할 수 있었으면 좋겠다</a:t>
            </a:r>
            <a:r>
              <a:rPr lang="en-US" altLang="ko-KR" sz="1200" dirty="0"/>
              <a:t>.</a:t>
            </a:r>
          </a:p>
          <a:p>
            <a:pPr marL="171450" indent="-171450" algn="ctr">
              <a:spcBef>
                <a:spcPts val="1800"/>
              </a:spcBef>
              <a:buFontTx/>
              <a:buChar char="-"/>
            </a:pPr>
            <a:r>
              <a:rPr lang="ko-KR" altLang="en-US" sz="1200" dirty="0">
                <a:solidFill>
                  <a:schemeClr val="accent1"/>
                </a:solidFill>
              </a:rPr>
              <a:t>간편하고 다양한 결제방식 추가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 algn="ctr">
              <a:spcBef>
                <a:spcPts val="1800"/>
              </a:spcBef>
              <a:buFontTx/>
              <a:buChar char="-"/>
            </a:pPr>
            <a:endParaRPr lang="en-US" altLang="ko-KR" sz="1200" dirty="0"/>
          </a:p>
          <a:p>
            <a:pPr marL="342900" indent="-342900" algn="ctr">
              <a:spcBef>
                <a:spcPts val="1800"/>
              </a:spcBef>
              <a:buFontTx/>
              <a:buAutoNum type="arabicPeriod"/>
            </a:pPr>
            <a:r>
              <a:rPr lang="en-US" altLang="ko-KR" sz="1200" dirty="0"/>
              <a:t>Ai</a:t>
            </a:r>
            <a:r>
              <a:rPr lang="ko-KR" altLang="en-US" sz="1200" dirty="0"/>
              <a:t>형식으로 된 </a:t>
            </a:r>
            <a:r>
              <a:rPr lang="ko-KR" altLang="en-US" sz="1200" dirty="0" err="1"/>
              <a:t>챗봇에게</a:t>
            </a:r>
            <a:r>
              <a:rPr lang="ko-KR" altLang="en-US" sz="1200" dirty="0"/>
              <a:t> 어떤 할인을 받을 수 있는지 물어보면</a:t>
            </a:r>
            <a:r>
              <a:rPr lang="en-US" altLang="ko-KR" sz="1200" dirty="0"/>
              <a:t> </a:t>
            </a:r>
            <a:r>
              <a:rPr lang="ko-KR" altLang="en-US" sz="1200" dirty="0"/>
              <a:t>해당 상품에 대한 쿠폰을 지급해주는 기능이 있으면 좋겠다</a:t>
            </a:r>
            <a:r>
              <a:rPr lang="en-US" altLang="ko-KR" sz="1200" dirty="0"/>
              <a:t>.</a:t>
            </a:r>
          </a:p>
          <a:p>
            <a:pPr algn="ctr">
              <a:spcBef>
                <a:spcPts val="1800"/>
              </a:spcBef>
            </a:pPr>
            <a:r>
              <a:rPr lang="en-US" altLang="ko-KR" sz="1200" dirty="0"/>
              <a:t>- </a:t>
            </a:r>
            <a:r>
              <a:rPr lang="ko-KR" altLang="en-US" sz="1200" dirty="0">
                <a:solidFill>
                  <a:schemeClr val="accent1"/>
                </a:solidFill>
              </a:rPr>
              <a:t>소비자들이 더 많은 혜택을 받을 수 있는 서비스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marL="342900" indent="-342900" algn="ctr">
              <a:spcBef>
                <a:spcPts val="1800"/>
              </a:spcBef>
              <a:buFontTx/>
              <a:buAutoNum type="arabicPeriod"/>
            </a:pPr>
            <a:endParaRPr lang="en-US" altLang="ko-KR" sz="1200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endParaRPr lang="en-US" altLang="ko-KR" sz="1200" dirty="0"/>
          </a:p>
          <a:p>
            <a:pPr algn="ctr">
              <a:spcBef>
                <a:spcPts val="1800"/>
              </a:spcBef>
            </a:pPr>
            <a:endParaRPr lang="en-US" altLang="ko-KR" dirty="0"/>
          </a:p>
          <a:p>
            <a:pPr>
              <a:spcBef>
                <a:spcPts val="180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0173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계원예술대학교 </a:t>
            </a:r>
            <a:r>
              <a:rPr lang="ko-KR" altLang="en-US" dirty="0" err="1"/>
              <a:t>콘텐츠기획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85738" y="5062265"/>
            <a:ext cx="1553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최</a:t>
            </a:r>
            <a:r>
              <a:rPr lang="en-US" altLang="ko-KR" dirty="0"/>
              <a:t>00</a:t>
            </a:r>
          </a:p>
          <a:p>
            <a:r>
              <a:rPr lang="ko-KR" altLang="en-US" dirty="0"/>
              <a:t>나이</a:t>
            </a:r>
            <a:r>
              <a:rPr lang="en-US" altLang="ko-KR" dirty="0"/>
              <a:t>:  21</a:t>
            </a:r>
          </a:p>
          <a:p>
            <a:r>
              <a:rPr lang="ko-KR" altLang="en-US" dirty="0"/>
              <a:t>직업</a:t>
            </a:r>
            <a:r>
              <a:rPr lang="en-US" altLang="ko-KR" dirty="0"/>
              <a:t>:  </a:t>
            </a:r>
            <a:r>
              <a:rPr lang="ko-KR" altLang="en-US" dirty="0"/>
              <a:t>휴학생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0628" y="7882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질문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0629" y="1617785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Ak</a:t>
            </a:r>
            <a:r>
              <a:rPr lang="ko-KR" altLang="en-US" sz="1200" dirty="0"/>
              <a:t>몰 웹사이트를 사용 해 본 적 있나요</a:t>
            </a:r>
            <a:r>
              <a:rPr lang="en-US" altLang="ko-KR" sz="1200" dirty="0"/>
              <a:t>?    </a:t>
            </a:r>
          </a:p>
          <a:p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ko-KR" altLang="en-US" sz="1200" dirty="0">
                <a:solidFill>
                  <a:schemeClr val="accent1"/>
                </a:solidFill>
              </a:rPr>
              <a:t>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0628" y="2418876"/>
            <a:ext cx="4177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왜 </a:t>
            </a:r>
            <a:r>
              <a:rPr lang="ko-KR" altLang="en-US" sz="1200" dirty="0" err="1"/>
              <a:t>사용하셨나요</a:t>
            </a:r>
            <a:r>
              <a:rPr lang="en-US" altLang="ko-KR" sz="1200" dirty="0"/>
              <a:t>? </a:t>
            </a:r>
          </a:p>
          <a:p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>
                <a:solidFill>
                  <a:schemeClr val="accent1"/>
                </a:solidFill>
              </a:rPr>
              <a:t>할머니의 생일선물을 사려고 이용하였습니다</a:t>
            </a:r>
            <a:r>
              <a:rPr lang="en-US" altLang="ko-KR" sz="1200" dirty="0">
                <a:solidFill>
                  <a:schemeClr val="accent1"/>
                </a:solidFill>
              </a:rPr>
              <a:t>. (</a:t>
            </a:r>
            <a:r>
              <a:rPr lang="ko-KR" altLang="en-US" sz="1200" dirty="0" err="1">
                <a:solidFill>
                  <a:schemeClr val="accent1"/>
                </a:solidFill>
              </a:rPr>
              <a:t>의류구매</a:t>
            </a:r>
            <a:r>
              <a:rPr lang="en-US" altLang="ko-KR" sz="1200" dirty="0">
                <a:solidFill>
                  <a:schemeClr val="accent1"/>
                </a:solidFill>
              </a:rPr>
              <a:t>) 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0628" y="3230754"/>
            <a:ext cx="69846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Ak</a:t>
            </a:r>
            <a:r>
              <a:rPr lang="ko-KR" altLang="en-US" sz="1200" dirty="0"/>
              <a:t>몰 웹사이트 이용 시 </a:t>
            </a:r>
            <a:r>
              <a:rPr lang="ko-KR" altLang="en-US" sz="1200" dirty="0" err="1"/>
              <a:t>불편한점이</a:t>
            </a:r>
            <a:r>
              <a:rPr lang="ko-KR" altLang="en-US" sz="1200" dirty="0"/>
              <a:t> 있다면 무엇인가요</a:t>
            </a:r>
            <a:r>
              <a:rPr lang="en-US" altLang="ko-KR" sz="1200" dirty="0"/>
              <a:t>?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>
                <a:solidFill>
                  <a:schemeClr val="accent1"/>
                </a:solidFill>
              </a:rPr>
              <a:t>왼쪽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오른쪽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아래에 모두 광고배너들이 떠서 산만하다고 생각합니다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그리고 행사를 하는 품목들이 카테고리별로 분류해서 </a:t>
            </a:r>
            <a:r>
              <a:rPr lang="ko-KR" altLang="en-US" sz="1200" dirty="0" err="1">
                <a:solidFill>
                  <a:schemeClr val="accent1"/>
                </a:solidFill>
              </a:rPr>
              <a:t>보여지는것이</a:t>
            </a:r>
            <a:r>
              <a:rPr lang="ko-KR" altLang="en-US" sz="1200" dirty="0">
                <a:solidFill>
                  <a:schemeClr val="accent1"/>
                </a:solidFill>
              </a:rPr>
              <a:t> 아닌 여러가지의 카테고리들이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ko-KR" altLang="en-US" sz="1200" dirty="0">
                <a:solidFill>
                  <a:schemeClr val="accent1"/>
                </a:solidFill>
              </a:rPr>
              <a:t>다 합쳐져서 나와서 원하는 품목의 </a:t>
            </a:r>
            <a:r>
              <a:rPr lang="ko-KR" altLang="en-US" sz="1200" dirty="0" err="1">
                <a:solidFill>
                  <a:schemeClr val="accent1"/>
                </a:solidFill>
              </a:rPr>
              <a:t>행사들만</a:t>
            </a:r>
            <a:r>
              <a:rPr lang="ko-KR" altLang="en-US" sz="1200" dirty="0">
                <a:solidFill>
                  <a:schemeClr val="accent1"/>
                </a:solidFill>
              </a:rPr>
              <a:t> 보기에 불편함이 있습니다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다양한 카테고리별로 행사를 </a:t>
            </a:r>
            <a:r>
              <a:rPr lang="ko-KR" altLang="en-US" sz="1200" dirty="0" err="1">
                <a:solidFill>
                  <a:schemeClr val="accent1"/>
                </a:solidFill>
              </a:rPr>
              <a:t>모아놓게</a:t>
            </a:r>
            <a:r>
              <a:rPr lang="ko-KR" altLang="en-US" sz="1200" dirty="0">
                <a:solidFill>
                  <a:schemeClr val="accent1"/>
                </a:solidFill>
              </a:rPr>
              <a:t> 보는것과 한 카테고리의 행사만 모아서 볼 수 있게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ko-KR" altLang="en-US" sz="1200" dirty="0">
                <a:solidFill>
                  <a:schemeClr val="accent1"/>
                </a:solidFill>
              </a:rPr>
              <a:t>사용자가 지정 할 수 있었으면 합니다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</a:p>
          <a:p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460628" y="4880492"/>
            <a:ext cx="6457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Ak</a:t>
            </a:r>
            <a:r>
              <a:rPr lang="ko-KR" altLang="en-US" sz="1200" dirty="0"/>
              <a:t>몰 웹사이트의 좋은 점이 있다면 무엇인가요</a:t>
            </a:r>
            <a:r>
              <a:rPr lang="en-US" altLang="ko-KR" sz="1200" dirty="0"/>
              <a:t>?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ko-KR" altLang="en-US" sz="1200" dirty="0">
                <a:solidFill>
                  <a:schemeClr val="accent1"/>
                </a:solidFill>
              </a:rPr>
              <a:t>리필 할인쿠폰으로 할인쿠폰을 많이 줍니다</a:t>
            </a:r>
            <a:r>
              <a:rPr lang="en-US" altLang="ko-KR" sz="1200" dirty="0">
                <a:solidFill>
                  <a:schemeClr val="accent1"/>
                </a:solidFill>
              </a:rPr>
              <a:t>. </a:t>
            </a:r>
            <a:r>
              <a:rPr lang="ko-KR" altLang="en-US" sz="1200" dirty="0" err="1">
                <a:solidFill>
                  <a:schemeClr val="accent1"/>
                </a:solidFill>
              </a:rPr>
              <a:t>기간내에</a:t>
            </a:r>
            <a:r>
              <a:rPr lang="ko-KR" altLang="en-US" sz="1200" dirty="0">
                <a:solidFill>
                  <a:schemeClr val="accent1"/>
                </a:solidFill>
              </a:rPr>
              <a:t> 여러 번 구매 시 등급이 </a:t>
            </a:r>
            <a:r>
              <a:rPr lang="ko-KR" altLang="en-US" sz="1200" dirty="0" err="1">
                <a:solidFill>
                  <a:schemeClr val="accent1"/>
                </a:solidFill>
              </a:rPr>
              <a:t>점점올라가고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ko-KR" altLang="en-US" sz="1200" dirty="0">
                <a:solidFill>
                  <a:schemeClr val="accent1"/>
                </a:solidFill>
              </a:rPr>
              <a:t>할인율이 올라갑니다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얼마 이상 구매 시 응모하기이벤트가 있어서 적립금도 </a:t>
            </a:r>
            <a:r>
              <a:rPr lang="ko-KR" altLang="en-US" sz="1200" dirty="0" err="1">
                <a:solidFill>
                  <a:schemeClr val="accent1"/>
                </a:solidFill>
              </a:rPr>
              <a:t>많이줍니다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054" y="202224"/>
            <a:ext cx="286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사용자 조사 </a:t>
            </a:r>
            <a:r>
              <a:rPr lang="en-US" altLang="ko-KR" sz="1400" b="1" dirty="0" err="1"/>
              <a:t>fild</a:t>
            </a:r>
            <a:r>
              <a:rPr lang="en-US" altLang="ko-KR" sz="1400" b="1" dirty="0"/>
              <a:t> research </a:t>
            </a:r>
            <a:r>
              <a:rPr lang="ko-KR" altLang="en-US" sz="1400" b="1" dirty="0"/>
              <a:t>인터뷰</a:t>
            </a:r>
          </a:p>
        </p:txBody>
      </p:sp>
    </p:spTree>
    <p:extLst>
      <p:ext uri="{BB962C8B-B14F-4D97-AF65-F5344CB8AC3E}">
        <p14:creationId xmlns:p14="http://schemas.microsoft.com/office/powerpoint/2010/main" val="396361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3512" y="395901"/>
            <a:ext cx="3287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사용자 조사 </a:t>
            </a:r>
            <a:r>
              <a:rPr lang="en-US" altLang="ko-KR" sz="1400" b="1" dirty="0" err="1"/>
              <a:t>fild</a:t>
            </a:r>
            <a:r>
              <a:rPr lang="en-US" altLang="ko-KR" sz="1400" b="1" dirty="0"/>
              <a:t> research </a:t>
            </a:r>
            <a:r>
              <a:rPr lang="ko-KR" altLang="en-US" sz="1400" b="1" dirty="0" err="1"/>
              <a:t>니즈와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원츠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40541" y="2224746"/>
            <a:ext cx="6510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sz="1200" dirty="0"/>
              <a:t>광고 배너와 행사배너들이 너무 많이 떠있어 보기에 산만하다</a:t>
            </a:r>
            <a:r>
              <a:rPr lang="en-US" altLang="ko-KR" sz="1200" dirty="0"/>
              <a:t>. </a:t>
            </a:r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sz="1200" dirty="0"/>
              <a:t>사용자 지정 카테고리가 있으면 편리 할 것 같다</a:t>
            </a:r>
            <a:r>
              <a:rPr lang="en-US" altLang="ko-KR" sz="1200" dirty="0"/>
              <a:t>.</a:t>
            </a:r>
          </a:p>
          <a:p>
            <a:pPr marL="171450" indent="-171450" algn="ctr">
              <a:spcBef>
                <a:spcPts val="1800"/>
              </a:spcBef>
              <a:buFontTx/>
              <a:buChar char="-"/>
            </a:pPr>
            <a:r>
              <a:rPr lang="ko-KR" altLang="en-US" sz="1200" dirty="0">
                <a:solidFill>
                  <a:schemeClr val="accent1"/>
                </a:solidFill>
              </a:rPr>
              <a:t>사용자가 이용하기 편리하도록 네비게이션 변경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marL="342900" indent="-342900" algn="ctr">
              <a:spcBef>
                <a:spcPts val="1800"/>
              </a:spcBef>
              <a:buAutoNum type="arabicPeriod"/>
            </a:pPr>
            <a:endParaRPr lang="en-US" altLang="ko-KR" sz="1200" dirty="0"/>
          </a:p>
          <a:p>
            <a:pPr algn="ctr">
              <a:spcBef>
                <a:spcPts val="1800"/>
              </a:spcBef>
            </a:pPr>
            <a:endParaRPr lang="en-US" altLang="ko-KR" dirty="0"/>
          </a:p>
          <a:p>
            <a:pPr>
              <a:spcBef>
                <a:spcPts val="180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86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261" y="273924"/>
            <a:ext cx="118096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정보수집                                                                                              </a:t>
            </a:r>
            <a:r>
              <a:rPr lang="en-US" altLang="ko-KR" sz="2200" b="1" dirty="0"/>
              <a:t>&lt;</a:t>
            </a:r>
            <a:r>
              <a:rPr lang="ko-KR" altLang="en-US" sz="2200" b="1" dirty="0"/>
              <a:t>단행본</a:t>
            </a:r>
            <a:r>
              <a:rPr lang="en-US" altLang="ko-KR" sz="2200" b="1" dirty="0"/>
              <a:t>&gt;</a:t>
            </a:r>
            <a:endParaRPr lang="ko-KR" altLang="en-US" sz="2200" b="1" dirty="0"/>
          </a:p>
        </p:txBody>
      </p:sp>
      <p:sp>
        <p:nvSpPr>
          <p:cNvPr id="7" name="직사각형 6"/>
          <p:cNvSpPr/>
          <p:nvPr/>
        </p:nvSpPr>
        <p:spPr>
          <a:xfrm>
            <a:off x="304799" y="6186640"/>
            <a:ext cx="74500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이광훈 지음</a:t>
            </a:r>
            <a:r>
              <a:rPr lang="en-US" altLang="ko-KR" sz="1000" dirty="0"/>
              <a:t>, “</a:t>
            </a:r>
            <a:r>
              <a:rPr lang="ko-KR" altLang="en-US" sz="1000" dirty="0"/>
              <a:t>사용자 경험을 창조하는 </a:t>
            </a:r>
            <a:r>
              <a:rPr lang="en-US" altLang="ko-KR" sz="1000" dirty="0"/>
              <a:t>UX/UI </a:t>
            </a:r>
            <a:r>
              <a:rPr lang="ko-KR" altLang="en-US" sz="1000" dirty="0"/>
              <a:t>디자인 </a:t>
            </a:r>
            <a:r>
              <a:rPr lang="en-US" altLang="ko-KR" sz="1000" dirty="0" err="1"/>
              <a:t>ncs</a:t>
            </a:r>
            <a:r>
              <a:rPr lang="ko-KR" altLang="en-US" sz="1000" dirty="0"/>
              <a:t>기반 모바일에서 </a:t>
            </a:r>
            <a:r>
              <a:rPr lang="en-US" altLang="ko-KR" sz="1000" dirty="0" err="1"/>
              <a:t>vr</a:t>
            </a:r>
            <a:r>
              <a:rPr lang="ko-KR" altLang="en-US" sz="1000" dirty="0"/>
              <a:t>까지</a:t>
            </a:r>
            <a:r>
              <a:rPr lang="en-US" altLang="ko-KR" sz="1000" dirty="0"/>
              <a:t>“, </a:t>
            </a:r>
            <a:r>
              <a:rPr lang="ko-KR" altLang="en-US" sz="1000" dirty="0" err="1"/>
              <a:t>프리렉</a:t>
            </a:r>
            <a:r>
              <a:rPr lang="en-US" altLang="ko-KR" sz="1000" dirty="0"/>
              <a:t>, 2019.7 </a:t>
            </a:r>
            <a:r>
              <a:rPr lang="ko-KR" altLang="en-US" sz="1000" dirty="0"/>
              <a:t>창간 </a:t>
            </a:r>
            <a:r>
              <a:rPr lang="en-US" altLang="ko-KR" sz="1000" dirty="0"/>
              <a:t>8</a:t>
            </a:r>
            <a:r>
              <a:rPr lang="ko-KR" altLang="en-US" sz="1000" dirty="0"/>
              <a:t>주년 </a:t>
            </a:r>
            <a:r>
              <a:rPr lang="ko-KR" altLang="en-US" sz="1000" dirty="0" err="1"/>
              <a:t>특별호</a:t>
            </a:r>
            <a:endParaRPr lang="en-US" altLang="ko-KR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796" r="8889" b="2948"/>
          <a:stretch/>
        </p:blipFill>
        <p:spPr>
          <a:xfrm>
            <a:off x="3986085" y="649018"/>
            <a:ext cx="415399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06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261" y="273924"/>
            <a:ext cx="118096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정보수집                                                                                              </a:t>
            </a:r>
            <a:r>
              <a:rPr lang="en-US" altLang="ko-KR" sz="2200" b="1" dirty="0"/>
              <a:t>&lt;</a:t>
            </a:r>
            <a:r>
              <a:rPr lang="ko-KR" altLang="en-US" sz="2200" b="1" dirty="0"/>
              <a:t>단행본</a:t>
            </a:r>
            <a:r>
              <a:rPr lang="en-US" altLang="ko-KR" sz="2200" b="1" dirty="0"/>
              <a:t>&gt;</a:t>
            </a:r>
            <a:endParaRPr lang="ko-KR" altLang="en-US" sz="2200" b="1" dirty="0"/>
          </a:p>
        </p:txBody>
      </p:sp>
      <p:sp>
        <p:nvSpPr>
          <p:cNvPr id="7" name="직사각형 6"/>
          <p:cNvSpPr/>
          <p:nvPr/>
        </p:nvSpPr>
        <p:spPr>
          <a:xfrm>
            <a:off x="304800" y="6186640"/>
            <a:ext cx="7467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라라 </a:t>
            </a:r>
            <a:r>
              <a:rPr lang="ko-KR" altLang="en-US" sz="1000" dirty="0" err="1"/>
              <a:t>칼렌더</a:t>
            </a:r>
            <a:r>
              <a:rPr lang="ko-KR" altLang="en-US" sz="1000" dirty="0"/>
              <a:t> 호건 지음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정용식</a:t>
            </a:r>
            <a:r>
              <a:rPr lang="ko-KR" altLang="en-US" sz="1000" dirty="0"/>
              <a:t> 옮김</a:t>
            </a:r>
            <a:r>
              <a:rPr lang="en-US" altLang="ko-KR" sz="1000" dirty="0"/>
              <a:t>, “</a:t>
            </a:r>
            <a:r>
              <a:rPr lang="ko-KR" altLang="en-US" sz="1000" dirty="0"/>
              <a:t>디자이너를 위한 웹 성능 최적화 기법</a:t>
            </a:r>
            <a:r>
              <a:rPr lang="en-US" altLang="ko-KR" sz="1000" dirty="0"/>
              <a:t>“, </a:t>
            </a:r>
            <a:r>
              <a:rPr lang="ko-KR" altLang="en-US" sz="1000" dirty="0" err="1"/>
              <a:t>인사이트</a:t>
            </a:r>
            <a:r>
              <a:rPr lang="en-US" altLang="ko-KR" sz="1000" dirty="0"/>
              <a:t>programing insight, 2016.2.1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7" r="2479" b="38993"/>
          <a:stretch/>
        </p:blipFill>
        <p:spPr>
          <a:xfrm>
            <a:off x="304800" y="1688123"/>
            <a:ext cx="4991100" cy="20134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45623" y="3464168"/>
            <a:ext cx="1063869" cy="79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2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113278"/>
              </p:ext>
            </p:extLst>
          </p:nvPr>
        </p:nvGraphicFramePr>
        <p:xfrm>
          <a:off x="660396" y="360485"/>
          <a:ext cx="10871203" cy="5702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029">
                  <a:extLst>
                    <a:ext uri="{9D8B030D-6E8A-4147-A177-3AD203B41FA5}">
                      <a16:colId xmlns:a16="http://schemas.microsoft.com/office/drawing/2014/main" val="159863417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432526756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4114383036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37626797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948671272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1034983956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477490533"/>
                    </a:ext>
                  </a:extLst>
                </a:gridCol>
              </a:tblGrid>
              <a:tr h="242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고객의 요구사항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 - </a:t>
                      </a:r>
                      <a:r>
                        <a:rPr lang="en-US" altLang="ko-KR" sz="1200" dirty="0" err="1"/>
                        <a:t>cammerce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요구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정보수집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벤치마킹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컨셉트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86519"/>
                  </a:ext>
                </a:extLst>
              </a:tr>
              <a:tr h="54283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 – commerce</a:t>
                      </a:r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회원가입</a:t>
                      </a:r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메인 화면</a:t>
                      </a:r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반응형</a:t>
                      </a:r>
                      <a:r>
                        <a:rPr lang="ko-KR" altLang="en-US" sz="1000" dirty="0"/>
                        <a:t> 웹 </a:t>
                      </a:r>
                      <a:r>
                        <a:rPr lang="en-US" altLang="ko-KR" sz="1000" dirty="0"/>
                        <a:t>–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mobile, tablet, pc</a:t>
                      </a:r>
                    </a:p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800"/>
                        </a:spcAft>
                      </a:pPr>
                      <a:r>
                        <a:rPr lang="en-US" altLang="ko-KR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e-commerce </a:t>
                      </a:r>
                      <a:r>
                        <a:rPr lang="ko-KR" altLang="ko-KR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정의 </a:t>
                      </a:r>
                      <a:r>
                        <a:rPr lang="ko-KR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온라인 네트워크를 통해 상품과 서비스를 사고 파는 </a:t>
                      </a:r>
                      <a:r>
                        <a:rPr lang="ko-KR" altLang="en-US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전자상거래</a:t>
                      </a: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>
                        <a:spcAft>
                          <a:spcPts val="800"/>
                        </a:spcAft>
                      </a:pPr>
                      <a:r>
                        <a:rPr lang="en-US" altLang="ko-KR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E-commerce</a:t>
                      </a:r>
                      <a:r>
                        <a:rPr lang="ko-KR" altLang="ko-KR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의 동향</a:t>
                      </a:r>
                      <a:r>
                        <a:rPr lang="en-US" altLang="ko-KR" sz="900" b="1" kern="100" baseline="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사용자의 질문에 자동 응답을 제공하여 신속한 답변을 얻도록 </a:t>
                      </a:r>
                      <a:r>
                        <a:rPr lang="ko-KR" altLang="en-US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도와주는 </a:t>
                      </a:r>
                      <a:r>
                        <a:rPr lang="ko-KR" altLang="en-US" sz="900" kern="100" dirty="0" err="1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채팅봇</a:t>
                      </a: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e-commerce</a:t>
                      </a:r>
                      <a:r>
                        <a:rPr lang="ko-KR" altLang="ko-KR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의 장</a:t>
                      </a:r>
                      <a:r>
                        <a:rPr lang="ko-KR" altLang="en-US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점</a:t>
                      </a:r>
                      <a:r>
                        <a:rPr lang="ko-KR" altLang="ko-KR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24</a:t>
                      </a:r>
                      <a:r>
                        <a:rPr lang="ko-KR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시간 열려 있기 때문에 </a:t>
                      </a:r>
                      <a:r>
                        <a:rPr lang="ko-KR" altLang="ko-KR" sz="900" kern="100" dirty="0" err="1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판매자는</a:t>
                      </a:r>
                      <a:r>
                        <a:rPr lang="ko-KR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언제든지 물건을 팔 수 있고 구매자는 언제든지 구매 할 수 있다</a:t>
                      </a: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00" dirty="0">
                        <a:latin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E-commerce</a:t>
                      </a:r>
                      <a:r>
                        <a:rPr lang="ko-KR" altLang="en-US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에서의</a:t>
                      </a:r>
                      <a:endParaRPr lang="en-US" altLang="ko-KR" sz="900" kern="100" dirty="0">
                        <a:latin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단점에서</a:t>
                      </a: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>
                        <a:spcAft>
                          <a:spcPts val="800"/>
                        </a:spcAft>
                      </a:pPr>
                      <a:r>
                        <a:rPr lang="ko-KR" altLang="ko-KR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판매자 입장의 단점으로는 </a:t>
                      </a:r>
                      <a:r>
                        <a:rPr lang="ko-KR" altLang="en-US" sz="900" b="0" kern="100" dirty="0" err="1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인터넷에많은</a:t>
                      </a: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e-commerce</a:t>
                      </a:r>
                      <a:r>
                        <a:rPr lang="ko-KR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가게들이 있으므로 자신의 가게의 노출이 어렵다</a:t>
                      </a: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>
                        <a:spcAft>
                          <a:spcPts val="800"/>
                        </a:spcAft>
                      </a:pPr>
                      <a:r>
                        <a:rPr lang="ko-KR" altLang="ko-KR" sz="900" b="1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소비자입장의 단점으로는</a:t>
                      </a:r>
                      <a:r>
                        <a:rPr lang="en-US" altLang="ko-KR" sz="900" b="1" kern="100" baseline="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바로</a:t>
                      </a:r>
                      <a:r>
                        <a:rPr lang="ko-KR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물건을 받아볼 수 없고 배송기간을 기다려야 한다</a:t>
                      </a: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900" kern="100" baseline="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900" kern="100" dirty="0" err="1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배송비를</a:t>
                      </a:r>
                      <a:r>
                        <a:rPr lang="ko-KR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 감안해야 한다</a:t>
                      </a:r>
                      <a:r>
                        <a:rPr lang="en-US" altLang="ko-KR" sz="9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.  </a:t>
                      </a:r>
                    </a:p>
                    <a:p>
                      <a:pPr algn="just">
                        <a:spcAft>
                          <a:spcPts val="800"/>
                        </a:spcAft>
                      </a:pPr>
                      <a:endParaRPr lang="en-US" altLang="ko-KR" sz="1000" kern="100" dirty="0">
                        <a:latin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800"/>
                        </a:spcAft>
                      </a:pPr>
                      <a:endParaRPr lang="en-US" altLang="ko-KR" sz="1000" kern="100" dirty="0">
                        <a:latin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800"/>
                        </a:spcAft>
                      </a:pPr>
                      <a:endParaRPr lang="en-US" altLang="ko-KR" sz="1000" kern="100" dirty="0">
                        <a:latin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800"/>
                        </a:spcAft>
                      </a:pPr>
                      <a:endParaRPr lang="ko-KR" altLang="ko-KR" sz="1000" kern="100" dirty="0">
                        <a:latin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 err="1"/>
                        <a:t>주제선정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– </a:t>
                      </a:r>
                      <a:r>
                        <a:rPr lang="en-US" altLang="ko-KR" sz="1000" b="0" dirty="0" err="1"/>
                        <a:t>ak</a:t>
                      </a:r>
                      <a:r>
                        <a:rPr lang="en-US" altLang="ko-KR" sz="1000" b="0" dirty="0"/>
                        <a:t> mall, </a:t>
                      </a:r>
                      <a:r>
                        <a:rPr lang="en-US" altLang="ko-KR" sz="1000" b="0" dirty="0" err="1"/>
                        <a:t>ak</a:t>
                      </a:r>
                      <a:r>
                        <a:rPr lang="ko-KR" altLang="en-US" sz="1000" b="0" dirty="0"/>
                        <a:t>백화점을 온라인으로 쇼핑</a:t>
                      </a:r>
                      <a:r>
                        <a:rPr lang="ko-KR" altLang="en-US" sz="1000" b="0" baseline="0" dirty="0"/>
                        <a:t> 할</a:t>
                      </a:r>
                      <a:r>
                        <a:rPr lang="ko-KR" altLang="en-US" sz="1000" b="0" dirty="0"/>
                        <a:t> 수 있는 웹사이트입니다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endParaRPr lang="en-US" altLang="ko-KR" sz="1000" b="1" dirty="0"/>
                    </a:p>
                    <a:p>
                      <a:r>
                        <a:rPr lang="ko-KR" altLang="en-US" sz="1000" b="1" dirty="0"/>
                        <a:t>프로젝트목표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–</a:t>
                      </a:r>
                    </a:p>
                    <a:p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AK mall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메인 화면과 회원가입 프로세스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웹사이트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리뉴얼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endParaRPr lang="en-US" altLang="ko-KR" sz="1000" dirty="0"/>
                    </a:p>
                    <a:p>
                      <a:r>
                        <a:rPr lang="ko-KR" altLang="en-US" sz="1000" b="1" dirty="0"/>
                        <a:t>주 사용자 </a:t>
                      </a:r>
                      <a:r>
                        <a:rPr lang="en-US" altLang="ko-KR" sz="1000" dirty="0"/>
                        <a:t>–    </a:t>
                      </a:r>
                    </a:p>
                    <a:p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편리한 백화점 메인 화면 이용을 원하는 사람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AK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어플리케이션을 이용 중이거나 이용 했었던 사람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endParaRPr lang="en-US" altLang="ko-KR" sz="1000" dirty="0"/>
                    </a:p>
                    <a:p>
                      <a:endParaRPr lang="en-US" altLang="ko-KR" sz="1000" dirty="0"/>
                    </a:p>
                    <a:p>
                      <a:r>
                        <a:rPr lang="ko-KR" altLang="en-US" sz="1000" b="1" dirty="0"/>
                        <a:t>프로젝트 간략 내용 </a:t>
                      </a:r>
                      <a:r>
                        <a:rPr lang="en-US" altLang="ko-KR" sz="1000" dirty="0"/>
                        <a:t>- AK MALL </a:t>
                      </a:r>
                      <a:r>
                        <a:rPr lang="ko-KR" altLang="en-US" sz="1000" dirty="0"/>
                        <a:t>웹사이트를 사용자가 이용하였을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때 사용하기 편리하게하기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</a:p>
                    <a:p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데스크 리서치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설문조사</a:t>
                      </a:r>
                      <a:r>
                        <a:rPr lang="en-US" altLang="ko-KR" sz="1000" b="1" dirty="0"/>
                        <a:t>) </a:t>
                      </a:r>
                    </a:p>
                    <a:p>
                      <a:pPr latinLnBrk="1"/>
                      <a:r>
                        <a:rPr lang="en-US" altLang="ko-KR" sz="1000" dirty="0" err="1"/>
                        <a:t>Ak</a:t>
                      </a:r>
                      <a:r>
                        <a:rPr lang="ko-KR" altLang="en-US" sz="1000" dirty="0"/>
                        <a:t>몰만의 특색이 느껴지지 않아 </a:t>
                      </a:r>
                      <a:r>
                        <a:rPr lang="en-US" altLang="ko-KR" sz="1000" dirty="0" err="1"/>
                        <a:t>ak</a:t>
                      </a:r>
                      <a:r>
                        <a:rPr lang="ko-KR" altLang="en-US" sz="1000" dirty="0"/>
                        <a:t>몰을 이용하지 않게 된다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한 카테고리의 상품만 너무 많이 뜬다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구매 시 택배배송말고도 </a:t>
                      </a:r>
                      <a:r>
                        <a:rPr lang="ko-KR" altLang="en-US" sz="1000" baseline="0" dirty="0" err="1"/>
                        <a:t>기프트콘으로</a:t>
                      </a:r>
                      <a:r>
                        <a:rPr lang="ko-KR" altLang="en-US" sz="1000" baseline="0" dirty="0"/>
                        <a:t> 선물을 할 수 있으면 좋겠다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en-US" altLang="ko-KR" sz="1000" baseline="0" dirty="0" err="1"/>
                        <a:t>ai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 err="1"/>
                        <a:t>챗봇으로</a:t>
                      </a:r>
                      <a:r>
                        <a:rPr lang="ko-KR" altLang="en-US" sz="1000" baseline="0" dirty="0"/>
                        <a:t> 원하는 기획전의 </a:t>
                      </a:r>
                      <a:r>
                        <a:rPr lang="ko-KR" altLang="en-US" sz="1000" baseline="0" dirty="0" err="1"/>
                        <a:t>쿠폰북을</a:t>
                      </a:r>
                      <a:r>
                        <a:rPr lang="ko-KR" altLang="en-US" sz="1000" baseline="0" dirty="0"/>
                        <a:t> 받을  수 있으면 좋겠다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sz="1000" b="1" dirty="0"/>
                        <a:t>필드 리서치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인터뷰</a:t>
                      </a:r>
                      <a:r>
                        <a:rPr lang="en-US" altLang="ko-KR" sz="1000" b="1" dirty="0"/>
                        <a:t>)</a:t>
                      </a:r>
                    </a:p>
                    <a:p>
                      <a:pPr latinLnBrk="1"/>
                      <a:r>
                        <a:rPr lang="ko-KR" altLang="en-US" sz="1000" b="0" dirty="0"/>
                        <a:t>처음 웹사이트에 들어갔을 때 제일 처음 느낀 점은 </a:t>
                      </a:r>
                      <a:r>
                        <a:rPr lang="en-US" altLang="ko-KR" sz="1000" b="0" dirty="0"/>
                        <a:t>＂</a:t>
                      </a:r>
                      <a:r>
                        <a:rPr lang="ko-KR" altLang="en-US" sz="1000" b="0" dirty="0"/>
                        <a:t>산만하다</a:t>
                      </a:r>
                      <a:r>
                        <a:rPr lang="en-US" altLang="ko-KR" sz="1000" b="0" dirty="0"/>
                        <a:t>”</a:t>
                      </a:r>
                      <a:r>
                        <a:rPr lang="ko-KR" altLang="en-US" sz="1000" b="0" dirty="0"/>
                        <a:t>입니다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latinLnBrk="1"/>
                      <a:r>
                        <a:rPr lang="ko-KR" altLang="en-US" sz="1000" b="0" dirty="0" err="1"/>
                        <a:t>양옆의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ko-KR" altLang="en-US" sz="1000" b="0" dirty="0" err="1"/>
                        <a:t>광고배너가</a:t>
                      </a:r>
                      <a:r>
                        <a:rPr lang="ko-KR" altLang="en-US" sz="1000" b="0" dirty="0"/>
                        <a:t> 적절히 </a:t>
                      </a:r>
                      <a:r>
                        <a:rPr lang="ko-KR" altLang="en-US" sz="1000" b="0" dirty="0" err="1"/>
                        <a:t>나와있는것이</a:t>
                      </a:r>
                      <a:r>
                        <a:rPr lang="ko-KR" altLang="en-US" sz="1000" b="0" dirty="0"/>
                        <a:t> 아닌 너무 많은 배너들이 나와있다고 생각합니다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ko-KR" altLang="en-US" sz="1000" b="1" dirty="0"/>
                        <a:t> </a:t>
                      </a:r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 err="1"/>
                        <a:t>니즈와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ko-KR" altLang="en-US" sz="1000" b="1" dirty="0" err="1"/>
                        <a:t>원츠</a:t>
                      </a:r>
                      <a:r>
                        <a:rPr lang="ko-KR" altLang="en-US" sz="1000" b="1" dirty="0"/>
                        <a:t> 도출</a:t>
                      </a:r>
                      <a:r>
                        <a:rPr lang="en-US" altLang="ko-KR" sz="1000" b="1" dirty="0"/>
                        <a:t> </a:t>
                      </a:r>
                    </a:p>
                    <a:p>
                      <a:pPr latinLnBrk="1"/>
                      <a:r>
                        <a:rPr lang="en-US" altLang="ko-KR" sz="1000" b="0" dirty="0" err="1"/>
                        <a:t>Ak</a:t>
                      </a:r>
                      <a:r>
                        <a:rPr lang="ko-KR" altLang="en-US" sz="1000" b="0" dirty="0"/>
                        <a:t>몰의 </a:t>
                      </a:r>
                      <a:r>
                        <a:rPr lang="ko-KR" altLang="en-US" sz="1000" b="0" dirty="0" err="1"/>
                        <a:t>메인컬러를</a:t>
                      </a:r>
                      <a:r>
                        <a:rPr lang="ko-KR" altLang="en-US" sz="1000" b="0" dirty="0"/>
                        <a:t> 뚜렷하게 변경하여 </a:t>
                      </a:r>
                      <a:r>
                        <a:rPr lang="ko-KR" altLang="en-US" sz="1000" b="0" dirty="0" err="1"/>
                        <a:t>특색있게한다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카테고리를 직관적이게 표현하고 적절하게 분배한다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en-US" altLang="ko-KR" sz="1000" b="0" dirty="0" err="1"/>
                        <a:t>ai</a:t>
                      </a:r>
                      <a:r>
                        <a:rPr lang="ko-KR" altLang="en-US" sz="1000" b="0" dirty="0" err="1"/>
                        <a:t>챗봇</a:t>
                      </a:r>
                      <a:r>
                        <a:rPr lang="ko-KR" altLang="en-US" sz="1000" b="0" dirty="0"/>
                        <a:t> 상담서비스와 </a:t>
                      </a:r>
                      <a:r>
                        <a:rPr lang="ko-KR" altLang="en-US" sz="1000" b="0" dirty="0" err="1"/>
                        <a:t>기프트콘으로</a:t>
                      </a:r>
                      <a:r>
                        <a:rPr lang="ko-KR" altLang="en-US" sz="1000" b="0" dirty="0"/>
                        <a:t> 선물하기 기능을 추가한다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 err="1"/>
                        <a:t>웹화면을</a:t>
                      </a:r>
                      <a:r>
                        <a:rPr lang="ko-KR" altLang="en-US" sz="1000" b="0" dirty="0"/>
                        <a:t> 간단명료하게 수정한다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당연한 것 같지만 지키기 어려운 사용자가 이용하였을 때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이용하기 편한 디자인으로 제작하여야 한다는 것과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잘 만든 콘텐츠는 그 콘텐츠도 흥할 뿐 아니라 브랜드 에게도 좋은 입지와</a:t>
                      </a:r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홍보효과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매출로 직결된 결과를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가져다 준다는 것을 정보수집 결과로 알게 되었습니다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endParaRPr lang="en-US" altLang="ko-KR" sz="1000" dirty="0"/>
                    </a:p>
                    <a:p>
                      <a:r>
                        <a:rPr lang="en-US" altLang="ko-KR" sz="1000" dirty="0"/>
                        <a:t> </a:t>
                      </a:r>
                    </a:p>
                    <a:p>
                      <a:endParaRPr lang="en-US" altLang="ko-KR" sz="1000" dirty="0"/>
                    </a:p>
                    <a:p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자사</a:t>
                      </a:r>
                      <a:r>
                        <a:rPr lang="en-US" altLang="ko-KR" sz="1000" b="1" dirty="0"/>
                        <a:t>: </a:t>
                      </a:r>
                      <a:r>
                        <a:rPr lang="en-US" altLang="ko-KR" sz="1000" b="1" dirty="0" err="1"/>
                        <a:t>ak</a:t>
                      </a:r>
                      <a:r>
                        <a:rPr lang="en-US" altLang="ko-KR" sz="1000" b="1" dirty="0"/>
                        <a:t> mall</a:t>
                      </a:r>
                    </a:p>
                    <a:p>
                      <a:pPr latinLnBrk="1"/>
                      <a:r>
                        <a:rPr lang="ko-KR" altLang="en-US" sz="1000" b="1" dirty="0"/>
                        <a:t>경쟁사</a:t>
                      </a:r>
                      <a:r>
                        <a:rPr lang="en-US" altLang="ko-KR" sz="1000" b="1" dirty="0"/>
                        <a:t>: </a:t>
                      </a:r>
                      <a:r>
                        <a:rPr lang="ko-KR" altLang="en-US" sz="1000" b="1" dirty="0"/>
                        <a:t>현대 몰</a:t>
                      </a:r>
                      <a:r>
                        <a:rPr lang="en-US" altLang="ko-KR" sz="1000" b="1" dirty="0"/>
                        <a:t>,</a:t>
                      </a:r>
                    </a:p>
                    <a:p>
                      <a:pPr latinLnBrk="1"/>
                      <a:r>
                        <a:rPr lang="en-US" altLang="ko-KR" sz="1000" b="1" dirty="0"/>
                        <a:t>          </a:t>
                      </a:r>
                      <a:r>
                        <a:rPr lang="ko-KR" altLang="en-US" sz="1000" b="1" dirty="0" err="1"/>
                        <a:t>갤러리아</a:t>
                      </a:r>
                      <a:r>
                        <a:rPr lang="ko-KR" altLang="en-US" sz="1000" b="1" dirty="0"/>
                        <a:t> 몰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우수사례</a:t>
                      </a:r>
                      <a:r>
                        <a:rPr lang="en-US" altLang="ko-KR" sz="1000" b="1" dirty="0"/>
                        <a:t>: </a:t>
                      </a:r>
                      <a:r>
                        <a:rPr lang="ko-KR" altLang="en-US" sz="1000" b="1" dirty="0" err="1"/>
                        <a:t>마켓컬리</a:t>
                      </a:r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r>
                        <a:rPr lang="en-US" altLang="ko-KR" sz="1000" dirty="0" err="1"/>
                        <a:t>Ak</a:t>
                      </a:r>
                      <a:r>
                        <a:rPr lang="ko-KR" altLang="en-US" sz="1000" dirty="0"/>
                        <a:t>는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 err="1"/>
                        <a:t>마켓컬리</a:t>
                      </a:r>
                      <a:r>
                        <a:rPr lang="en-US" altLang="ko-KR" sz="1000" dirty="0"/>
                        <a:t>”</a:t>
                      </a:r>
                      <a:r>
                        <a:rPr lang="ko-KR" altLang="en-US" sz="1000" dirty="0"/>
                        <a:t>나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 err="1"/>
                        <a:t>갤러리아</a:t>
                      </a:r>
                      <a:r>
                        <a:rPr lang="en-US" altLang="ko-KR" sz="1000" dirty="0"/>
                        <a:t>”</a:t>
                      </a:r>
                      <a:r>
                        <a:rPr lang="ko-KR" altLang="en-US" sz="1000" dirty="0"/>
                        <a:t>에 비해 디자인의독창성이 떨어지지만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현대 몰</a:t>
                      </a:r>
                      <a:r>
                        <a:rPr lang="en-US" altLang="ko-KR" sz="1000" dirty="0"/>
                        <a:t>” </a:t>
                      </a:r>
                      <a:r>
                        <a:rPr lang="ko-KR" altLang="en-US" sz="1000" dirty="0"/>
                        <a:t>보다는 디자인이 뚜렷한 편이다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ko-KR" altLang="en-US" sz="1000" dirty="0"/>
                        <a:t>  </a:t>
                      </a:r>
                      <a:endParaRPr lang="en-US" altLang="ko-KR" sz="1000" dirty="0"/>
                    </a:p>
                    <a:p>
                      <a:r>
                        <a:rPr lang="en-US" altLang="ko-KR" sz="1000" dirty="0" err="1"/>
                        <a:t>Ak</a:t>
                      </a:r>
                      <a:r>
                        <a:rPr lang="ko-KR" altLang="en-US" sz="1000" dirty="0"/>
                        <a:t>는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 err="1"/>
                        <a:t>마켓컬리</a:t>
                      </a:r>
                      <a:r>
                        <a:rPr lang="en-US" altLang="ko-KR" sz="1000" dirty="0"/>
                        <a:t>”</a:t>
                      </a:r>
                      <a:r>
                        <a:rPr lang="ko-KR" altLang="en-US" sz="1000" dirty="0"/>
                        <a:t>보다 정보구조도가 직관적이고 깔끔하지 않아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 err="1"/>
                        <a:t>마켓컬리</a:t>
                      </a:r>
                      <a:r>
                        <a:rPr lang="en-US" altLang="ko-KR" sz="1000" dirty="0"/>
                        <a:t>＂</a:t>
                      </a:r>
                      <a:r>
                        <a:rPr lang="ko-KR" altLang="en-US" sz="1000" dirty="0"/>
                        <a:t>의 직관적이고 잘 나뉘어진 카테고리를 벤치마킹 해야겠다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endParaRPr lang="en-US" altLang="ko-KR" sz="1000" dirty="0"/>
                    </a:p>
                    <a:p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콘셉트 키워드는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b="1" dirty="0"/>
                        <a:t>선생님</a:t>
                      </a:r>
                      <a:r>
                        <a:rPr lang="en-US" altLang="ko-KR" sz="1000" dirty="0"/>
                        <a:t>＂</a:t>
                      </a:r>
                      <a:r>
                        <a:rPr lang="ko-KR" altLang="en-US" sz="1000" dirty="0"/>
                        <a:t>으로 도출하였습니다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서비스는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믿음</a:t>
                      </a:r>
                      <a:r>
                        <a:rPr lang="en-US" altLang="ko-KR" sz="1000" dirty="0"/>
                        <a:t>’, </a:t>
                      </a:r>
                      <a:r>
                        <a:rPr lang="ko-KR" altLang="en-US" sz="1000" dirty="0"/>
                        <a:t>디자인은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명료</a:t>
                      </a:r>
                      <a:r>
                        <a:rPr lang="en-US" altLang="ko-KR" sz="1000" dirty="0"/>
                        <a:t>‘, </a:t>
                      </a:r>
                      <a:r>
                        <a:rPr lang="ko-KR" altLang="en-US" sz="1000" dirty="0"/>
                        <a:t>프로그래밍은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스마트한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으로</a:t>
                      </a:r>
                      <a:endParaRPr lang="en-US" altLang="ko-KR" sz="1000" dirty="0"/>
                    </a:p>
                    <a:p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웹사이트의 서비스를 이용 할 때 사용자들이 이 서비스에 대한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믿음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이</a:t>
                      </a:r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중요하다 생각하였고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디자인은 사용자가 이용 할 때 복잡하게 나와있는 것을 이용하면 사용하기에 불편할 것 같다고 생각하여 디자인은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명료</a:t>
                      </a:r>
                      <a:r>
                        <a:rPr lang="en-US" altLang="ko-KR" sz="1000" dirty="0"/>
                        <a:t>’.</a:t>
                      </a:r>
                    </a:p>
                    <a:p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웹사이트에서 구현되는 기능들은 사용자들이 지금까지 많이 접해보지 못해보았으면서도 유용한 기능들을 구현하고 싶어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스마트한</a:t>
                      </a:r>
                      <a:r>
                        <a:rPr lang="en-US" altLang="ko-KR" sz="1000" dirty="0"/>
                        <a:t>＇</a:t>
                      </a:r>
                      <a:r>
                        <a:rPr lang="ko-KR" altLang="en-US" sz="1000" dirty="0"/>
                        <a:t>으로 잡았습니다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10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32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261" y="273924"/>
            <a:ext cx="1181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정보수집                                                                                          </a:t>
            </a:r>
            <a:r>
              <a:rPr lang="en-US" altLang="ko-KR" sz="2200" b="1" dirty="0"/>
              <a:t>&lt;</a:t>
            </a:r>
            <a:r>
              <a:rPr lang="ko-KR" altLang="en-US" sz="2200" b="1" dirty="0"/>
              <a:t>월간지</a:t>
            </a:r>
            <a:r>
              <a:rPr lang="en-US" altLang="ko-KR" sz="2200" b="1" dirty="0"/>
              <a:t>&gt;</a:t>
            </a:r>
            <a:endParaRPr lang="ko-KR" altLang="en-US" sz="2200" b="1" dirty="0"/>
          </a:p>
        </p:txBody>
      </p:sp>
      <p:sp>
        <p:nvSpPr>
          <p:cNvPr id="7" name="직사각형 6"/>
          <p:cNvSpPr/>
          <p:nvPr/>
        </p:nvSpPr>
        <p:spPr>
          <a:xfrm>
            <a:off x="304800" y="6186640"/>
            <a:ext cx="6553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에듀월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상식연구소</a:t>
            </a:r>
            <a:r>
              <a:rPr lang="ko-KR" altLang="en-US" sz="1000" dirty="0"/>
              <a:t> 편저</a:t>
            </a:r>
            <a:r>
              <a:rPr lang="en-US" altLang="ko-KR" sz="1000" dirty="0"/>
              <a:t>, “</a:t>
            </a:r>
            <a:r>
              <a:rPr lang="ko-KR" altLang="en-US" sz="1000" dirty="0" err="1"/>
              <a:t>월간최신</a:t>
            </a:r>
            <a:r>
              <a:rPr lang="ko-KR" altLang="en-US" sz="1000" dirty="0"/>
              <a:t> 취업에 강한 </a:t>
            </a:r>
            <a:r>
              <a:rPr lang="ko-KR" altLang="en-US" sz="1000" dirty="0" err="1"/>
              <a:t>에듀월</a:t>
            </a:r>
            <a:r>
              <a:rPr lang="ko-KR" altLang="en-US" sz="1000" dirty="0"/>
              <a:t> 시사상식</a:t>
            </a:r>
            <a:r>
              <a:rPr lang="en-US" altLang="ko-KR" sz="1000" dirty="0"/>
              <a:t>“, </a:t>
            </a:r>
            <a:r>
              <a:rPr lang="ko-KR" altLang="en-US" sz="1000" dirty="0" err="1"/>
              <a:t>에듀월</a:t>
            </a:r>
            <a:r>
              <a:rPr lang="en-US" altLang="ko-KR" sz="1000" dirty="0"/>
              <a:t>, 2019.7 </a:t>
            </a:r>
            <a:r>
              <a:rPr lang="ko-KR" altLang="en-US" sz="1000" dirty="0"/>
              <a:t>창간 </a:t>
            </a:r>
            <a:r>
              <a:rPr lang="en-US" altLang="ko-KR" sz="1000" dirty="0"/>
              <a:t>8</a:t>
            </a:r>
            <a:r>
              <a:rPr lang="ko-KR" altLang="en-US" sz="1000" dirty="0"/>
              <a:t>주년 </a:t>
            </a:r>
            <a:r>
              <a:rPr lang="ko-KR" altLang="en-US" sz="1000" dirty="0" err="1"/>
              <a:t>특별호</a:t>
            </a:r>
            <a:endParaRPr lang="en-US" altLang="ko-KR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0" t="5385" r="17350" b="49872"/>
          <a:stretch/>
        </p:blipFill>
        <p:spPr>
          <a:xfrm>
            <a:off x="304800" y="1668721"/>
            <a:ext cx="3921370" cy="306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44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261" y="273924"/>
            <a:ext cx="115114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정보수집                                                                                          </a:t>
            </a:r>
            <a:r>
              <a:rPr lang="en-US" altLang="ko-KR" sz="2200" b="1" dirty="0"/>
              <a:t>&lt;</a:t>
            </a:r>
            <a:r>
              <a:rPr lang="ko-KR" altLang="en-US" sz="2200" b="1" dirty="0"/>
              <a:t>주간지</a:t>
            </a:r>
            <a:r>
              <a:rPr lang="en-US" altLang="ko-KR" sz="2200" b="1" dirty="0"/>
              <a:t>&gt;</a:t>
            </a:r>
            <a:endParaRPr lang="ko-KR" altLang="en-US" sz="2200" b="1" dirty="0"/>
          </a:p>
        </p:txBody>
      </p:sp>
      <p:sp>
        <p:nvSpPr>
          <p:cNvPr id="7" name="직사각형 6"/>
          <p:cNvSpPr/>
          <p:nvPr/>
        </p:nvSpPr>
        <p:spPr>
          <a:xfrm>
            <a:off x="304800" y="6186640"/>
            <a:ext cx="6553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홍석윤</a:t>
            </a:r>
            <a:r>
              <a:rPr lang="ko-KR" altLang="en-US" sz="1000" dirty="0"/>
              <a:t> 기자</a:t>
            </a:r>
            <a:r>
              <a:rPr lang="en-US" altLang="ko-KR" sz="1000" dirty="0"/>
              <a:t>, “PLANNING FOR SENIORS 50</a:t>
            </a:r>
            <a:r>
              <a:rPr lang="ko-KR" altLang="en-US" sz="1000" dirty="0"/>
              <a:t>대 위한 자산관리 계획</a:t>
            </a:r>
            <a:r>
              <a:rPr lang="en-US" altLang="ko-KR" sz="1000" dirty="0"/>
              <a:t>“, 2019 MONEY EXPO, 2019.8.21~27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9" t="6155" r="14658" b="22820"/>
          <a:stretch/>
        </p:blipFill>
        <p:spPr>
          <a:xfrm>
            <a:off x="3970230" y="874521"/>
            <a:ext cx="3681393" cy="50357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5000" r="18248" b="9103"/>
          <a:stretch/>
        </p:blipFill>
        <p:spPr>
          <a:xfrm>
            <a:off x="304800" y="876396"/>
            <a:ext cx="3591356" cy="50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261" y="273924"/>
            <a:ext cx="11825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정보수집                                                                                                 </a:t>
            </a:r>
            <a:r>
              <a:rPr lang="en-US" altLang="ko-KR" sz="2200" b="1" dirty="0"/>
              <a:t>&lt;</a:t>
            </a:r>
            <a:r>
              <a:rPr lang="ko-KR" altLang="en-US" sz="2200" b="1" dirty="0"/>
              <a:t>통계</a:t>
            </a:r>
            <a:r>
              <a:rPr lang="en-US" altLang="ko-KR" sz="2200" b="1" dirty="0"/>
              <a:t>&gt;</a:t>
            </a:r>
            <a:endParaRPr lang="ko-KR" altLang="en-US" sz="2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1862" t="17886" r="42059" b="21285"/>
          <a:stretch/>
        </p:blipFill>
        <p:spPr>
          <a:xfrm>
            <a:off x="158261" y="1317692"/>
            <a:ext cx="5134019" cy="48689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606" y="787597"/>
            <a:ext cx="43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 err="1"/>
              <a:t>패스커</a:t>
            </a:r>
            <a:r>
              <a:rPr lang="en-US" altLang="ko-KR" b="1" dirty="0"/>
              <a:t>’</a:t>
            </a:r>
            <a:r>
              <a:rPr lang="ko-KR" altLang="en-US" b="1" dirty="0"/>
              <a:t>와 </a:t>
            </a:r>
            <a:r>
              <a:rPr lang="en-US" altLang="ko-KR" b="1" dirty="0"/>
              <a:t>‘</a:t>
            </a:r>
            <a:r>
              <a:rPr lang="en-US" altLang="ko-KR" b="1" dirty="0" err="1"/>
              <a:t>ak</a:t>
            </a:r>
            <a:r>
              <a:rPr lang="ko-KR" altLang="en-US" b="1" dirty="0"/>
              <a:t>몰</a:t>
            </a:r>
            <a:r>
              <a:rPr lang="en-US" altLang="ko-KR" b="1" dirty="0"/>
              <a:t>’,</a:t>
            </a:r>
            <a:r>
              <a:rPr lang="ko-KR" altLang="en-US" b="1" dirty="0"/>
              <a:t> 두 기업의 홍보마케팅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4800" y="6186640"/>
            <a:ext cx="6553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김소형 기자</a:t>
            </a:r>
            <a:r>
              <a:rPr lang="en-US" altLang="ko-KR" sz="1000" dirty="0"/>
              <a:t>, AK</a:t>
            </a:r>
            <a:r>
              <a:rPr lang="ko-KR" altLang="en-US" sz="1000" dirty="0"/>
              <a:t>몰 </a:t>
            </a:r>
            <a:r>
              <a:rPr lang="en-US" altLang="ko-KR" sz="1000" dirty="0"/>
              <a:t>"</a:t>
            </a:r>
            <a:r>
              <a:rPr lang="ko-KR" altLang="en-US" sz="1000" dirty="0"/>
              <a:t>모바일에선 패션</a:t>
            </a:r>
            <a:r>
              <a:rPr lang="en-US" altLang="ko-KR" sz="1000" dirty="0"/>
              <a:t>·</a:t>
            </a:r>
            <a:r>
              <a:rPr lang="ko-KR" altLang="en-US" sz="1000" dirty="0" err="1"/>
              <a:t>뷰티</a:t>
            </a:r>
            <a:r>
              <a:rPr lang="en-US" altLang="ko-KR" sz="1000" dirty="0"/>
              <a:t>, </a:t>
            </a:r>
            <a:r>
              <a:rPr lang="ko-KR" altLang="en-US" sz="1000" dirty="0"/>
              <a:t>웹사이트에선 생필품 구매 경향</a:t>
            </a:r>
            <a:r>
              <a:rPr lang="en-US" altLang="ko-KR" sz="1000" dirty="0"/>
              <a:t>“, </a:t>
            </a:r>
            <a:r>
              <a:rPr lang="ko-KR" altLang="en-US" sz="1000" dirty="0"/>
              <a:t>스포츠조선</a:t>
            </a:r>
            <a:r>
              <a:rPr lang="en-US" altLang="ko-KR" sz="1000" dirty="0"/>
              <a:t>, 2017.8.31, 1</a:t>
            </a:r>
            <a:r>
              <a:rPr lang="ko-KR" altLang="en-US" sz="1000" dirty="0"/>
              <a:t>편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32585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261" y="273924"/>
            <a:ext cx="1196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정보수집                                                                                   </a:t>
            </a:r>
            <a:r>
              <a:rPr lang="ko-KR" altLang="en-US" sz="2200" b="1" dirty="0">
                <a:solidFill>
                  <a:schemeClr val="accent1"/>
                </a:solidFill>
              </a:rPr>
              <a:t>이슈  사례 </a:t>
            </a:r>
            <a:r>
              <a:rPr lang="en-US" altLang="ko-KR" sz="2200" b="1" dirty="0"/>
              <a:t>&lt;</a:t>
            </a:r>
            <a:r>
              <a:rPr lang="ko-KR" altLang="en-US" sz="2200" b="1" dirty="0"/>
              <a:t>신문</a:t>
            </a:r>
            <a:r>
              <a:rPr lang="en-US" altLang="ko-KR" sz="2200" b="1" dirty="0"/>
              <a:t>&gt;</a:t>
            </a:r>
            <a:endParaRPr lang="ko-KR" altLang="en-US" sz="2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1324" t="33414" r="41372" b="8066"/>
          <a:stretch/>
        </p:blipFill>
        <p:spPr>
          <a:xfrm>
            <a:off x="258827" y="1209717"/>
            <a:ext cx="2808969" cy="2497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1225" t="19454" r="41863" b="32442"/>
          <a:stretch/>
        </p:blipFill>
        <p:spPr>
          <a:xfrm>
            <a:off x="258827" y="3766110"/>
            <a:ext cx="3117420" cy="22852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5300" y="6051311"/>
            <a:ext cx="77489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박신영기자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ak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인사템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에어팟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2’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득템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찬스」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파이낸셜뉴스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2019.09.26, 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</a:t>
            </a:r>
            <a:endParaRPr lang="ko-KR" altLang="en-US" sz="1000" dirty="0"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32872" y="4423300"/>
            <a:ext cx="1443941" cy="110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2606" y="787597"/>
            <a:ext cx="43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 err="1"/>
              <a:t>패스커</a:t>
            </a:r>
            <a:r>
              <a:rPr lang="en-US" altLang="ko-KR" b="1" dirty="0"/>
              <a:t>’</a:t>
            </a:r>
            <a:r>
              <a:rPr lang="ko-KR" altLang="en-US" b="1" dirty="0"/>
              <a:t>와 </a:t>
            </a:r>
            <a:r>
              <a:rPr lang="en-US" altLang="ko-KR" b="1" dirty="0"/>
              <a:t>‘</a:t>
            </a:r>
            <a:r>
              <a:rPr lang="en-US" altLang="ko-KR" b="1" dirty="0" err="1"/>
              <a:t>ak</a:t>
            </a:r>
            <a:r>
              <a:rPr lang="ko-KR" altLang="en-US" b="1" dirty="0"/>
              <a:t>몰</a:t>
            </a:r>
            <a:r>
              <a:rPr lang="en-US" altLang="ko-KR" b="1" dirty="0"/>
              <a:t>’,</a:t>
            </a:r>
            <a:r>
              <a:rPr lang="ko-KR" altLang="en-US" b="1" dirty="0"/>
              <a:t> 두 기업의 홍보마케팅 </a:t>
            </a:r>
          </a:p>
        </p:txBody>
      </p:sp>
    </p:spTree>
    <p:extLst>
      <p:ext uri="{BB962C8B-B14F-4D97-AF65-F5344CB8AC3E}">
        <p14:creationId xmlns:p14="http://schemas.microsoft.com/office/powerpoint/2010/main" val="197780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261" y="273924"/>
            <a:ext cx="1196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정보수집                                                                                 </a:t>
            </a:r>
            <a:r>
              <a:rPr lang="ko-KR" altLang="en-US" sz="2200" b="1" dirty="0">
                <a:solidFill>
                  <a:schemeClr val="accent1"/>
                </a:solidFill>
              </a:rPr>
              <a:t>동향   사례 </a:t>
            </a:r>
            <a:r>
              <a:rPr lang="en-US" altLang="ko-KR" sz="2200" b="1" dirty="0"/>
              <a:t>&lt;</a:t>
            </a:r>
            <a:r>
              <a:rPr lang="ko-KR" altLang="en-US" sz="2200" b="1" dirty="0"/>
              <a:t>논문</a:t>
            </a:r>
            <a:r>
              <a:rPr lang="en-US" altLang="ko-KR" sz="2200" b="1" dirty="0"/>
              <a:t>&gt;</a:t>
            </a:r>
            <a:endParaRPr lang="ko-KR" altLang="en-US" sz="2200" b="1" dirty="0"/>
          </a:p>
        </p:txBody>
      </p:sp>
      <p:sp>
        <p:nvSpPr>
          <p:cNvPr id="5" name="직사각형 4"/>
          <p:cNvSpPr/>
          <p:nvPr/>
        </p:nvSpPr>
        <p:spPr>
          <a:xfrm>
            <a:off x="278422" y="6110129"/>
            <a:ext cx="9144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김민정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박승수</a:t>
            </a:r>
            <a:r>
              <a:rPr lang="en-US" altLang="ko-KR" sz="1000" dirty="0"/>
              <a:t>. (2001). </a:t>
            </a:r>
            <a:r>
              <a:rPr lang="ko-KR" altLang="en-US" sz="1000" dirty="0"/>
              <a:t>웹사이트 구조 개선을 위한 </a:t>
            </a:r>
            <a:r>
              <a:rPr lang="ko-KR" altLang="en-US" sz="1000" dirty="0" err="1"/>
              <a:t>웹페이지</a:t>
            </a:r>
            <a:r>
              <a:rPr lang="ko-KR" altLang="en-US" sz="1000" dirty="0"/>
              <a:t> 연관 규칙 발견과 웹사이트 성능 평가</a:t>
            </a:r>
            <a:r>
              <a:rPr lang="en-US" altLang="ko-KR" sz="1000" dirty="0"/>
              <a:t>. </a:t>
            </a:r>
            <a:r>
              <a:rPr lang="ko-KR" altLang="en-US" sz="1000" dirty="0"/>
              <a:t>한국정보과학회 학술발표논문집</a:t>
            </a:r>
            <a:r>
              <a:rPr lang="en-US" altLang="ko-KR" sz="1000" dirty="0"/>
              <a:t>, 28(2Ⅱ), 46-48.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1666" t="29390" r="35049" b="63464"/>
          <a:stretch/>
        </p:blipFill>
        <p:spPr>
          <a:xfrm>
            <a:off x="278422" y="1735552"/>
            <a:ext cx="7915836" cy="7351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96761" y="2233360"/>
            <a:ext cx="4756639" cy="236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6863" t="54924" r="57157" b="19717"/>
          <a:stretch/>
        </p:blipFill>
        <p:spPr>
          <a:xfrm>
            <a:off x="278422" y="2716879"/>
            <a:ext cx="4751294" cy="26087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2606" y="787597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직관적인 웹사이트와 사용자방문의 연관성</a:t>
            </a:r>
          </a:p>
        </p:txBody>
      </p:sp>
    </p:spTree>
    <p:extLst>
      <p:ext uri="{BB962C8B-B14F-4D97-AF65-F5344CB8AC3E}">
        <p14:creationId xmlns:p14="http://schemas.microsoft.com/office/powerpoint/2010/main" val="4044420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261" y="273924"/>
            <a:ext cx="11944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정보수집                                                                                </a:t>
            </a:r>
            <a:r>
              <a:rPr lang="ko-KR" altLang="en-US" sz="2200" b="1" dirty="0">
                <a:solidFill>
                  <a:schemeClr val="accent1"/>
                </a:solidFill>
              </a:rPr>
              <a:t>동향 </a:t>
            </a:r>
            <a:r>
              <a:rPr lang="en-US" altLang="ko-KR" sz="2200" b="1" dirty="0">
                <a:solidFill>
                  <a:schemeClr val="accent1"/>
                </a:solidFill>
              </a:rPr>
              <a:t> </a:t>
            </a:r>
            <a:r>
              <a:rPr lang="ko-KR" altLang="en-US" sz="2200" b="1" dirty="0">
                <a:solidFill>
                  <a:schemeClr val="accent1"/>
                </a:solidFill>
              </a:rPr>
              <a:t>사례 </a:t>
            </a:r>
            <a:r>
              <a:rPr lang="en-US" altLang="ko-KR" sz="2200" b="1" dirty="0"/>
              <a:t>&lt;</a:t>
            </a:r>
            <a:r>
              <a:rPr lang="ko-KR" altLang="en-US" sz="2200" b="1" dirty="0"/>
              <a:t>온라인</a:t>
            </a:r>
            <a:r>
              <a:rPr lang="en-US" altLang="ko-KR" sz="2200" b="1" dirty="0"/>
              <a:t>&gt;</a:t>
            </a:r>
            <a:endParaRPr lang="ko-KR" altLang="en-US" sz="2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3" y="1239715"/>
            <a:ext cx="3011607" cy="2128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6" y="3368182"/>
            <a:ext cx="3338694" cy="12049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45" y="4581888"/>
            <a:ext cx="2949937" cy="14952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8035" y="6180465"/>
            <a:ext cx="75664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메이릴리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네이버블로그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ak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맘스서포터즈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“AK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몰 픽업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", https://blog.naver.com/kkoma_ato/221309580926, 2019-11-10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72605" y="787597"/>
            <a:ext cx="657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ak</a:t>
            </a:r>
            <a:r>
              <a:rPr lang="en-US" altLang="ko-KR" b="1" dirty="0"/>
              <a:t> pick</a:t>
            </a:r>
            <a:r>
              <a:rPr lang="ko-KR" altLang="en-US" b="1" dirty="0"/>
              <a:t> </a:t>
            </a:r>
            <a:r>
              <a:rPr lang="en-US" altLang="ko-KR" b="1" dirty="0"/>
              <a:t>up </a:t>
            </a:r>
            <a:r>
              <a:rPr lang="ko-KR" altLang="en-US" b="1" dirty="0"/>
              <a:t>서비스</a:t>
            </a:r>
            <a:r>
              <a:rPr lang="en-US" altLang="ko-KR" b="1" dirty="0"/>
              <a:t>, </a:t>
            </a:r>
            <a:r>
              <a:rPr lang="en-US" altLang="ko-KR" b="1" dirty="0" err="1"/>
              <a:t>Ak</a:t>
            </a:r>
            <a:r>
              <a:rPr lang="ko-KR" altLang="en-US" b="1" dirty="0"/>
              <a:t>몰에서 구입하고 백화점에서 가져가자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7536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261" y="273924"/>
            <a:ext cx="1976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정보수집 결론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8515" y="2679837"/>
            <a:ext cx="7350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당연한 것 같지만 지키기 어려운 사용자가 이용하였을 때</a:t>
            </a:r>
            <a:endParaRPr lang="en-US" altLang="ko-KR" sz="1500" dirty="0"/>
          </a:p>
          <a:p>
            <a:r>
              <a:rPr lang="ko-KR" altLang="en-US" sz="1500" dirty="0"/>
              <a:t>이용하기 편한 디자인으로 제작하여야 한다는 것과</a:t>
            </a:r>
            <a:r>
              <a:rPr lang="en-US" altLang="ko-KR" sz="1500" dirty="0"/>
              <a:t>, </a:t>
            </a:r>
            <a:r>
              <a:rPr lang="ko-KR" altLang="en-US" sz="1500" dirty="0"/>
              <a:t>잘 만든</a:t>
            </a:r>
            <a:endParaRPr lang="en-US" altLang="ko-KR" sz="1500" dirty="0"/>
          </a:p>
          <a:p>
            <a:r>
              <a:rPr lang="ko-KR" altLang="en-US" sz="1500" dirty="0"/>
              <a:t>콘텐츠는 그 콘텐츠도 흥할 뿐 아니라 브랜드 에게도 좋은 입지와</a:t>
            </a:r>
            <a:endParaRPr lang="en-US" altLang="ko-KR" sz="1500" dirty="0"/>
          </a:p>
          <a:p>
            <a:r>
              <a:rPr lang="ko-KR" altLang="en-US" sz="1500" dirty="0"/>
              <a:t>홍보효과</a:t>
            </a:r>
            <a:r>
              <a:rPr lang="en-US" altLang="ko-KR" sz="1500" dirty="0"/>
              <a:t>/</a:t>
            </a:r>
            <a:r>
              <a:rPr lang="ko-KR" altLang="en-US" sz="1500" dirty="0"/>
              <a:t>매출로 직결된 결과를</a:t>
            </a:r>
            <a:r>
              <a:rPr lang="en-US" altLang="ko-KR" sz="1500" dirty="0"/>
              <a:t> </a:t>
            </a:r>
            <a:r>
              <a:rPr lang="ko-KR" altLang="en-US" sz="1500" dirty="0"/>
              <a:t>가져다 준다는 것을 정보수집 결과로 </a:t>
            </a:r>
            <a:r>
              <a:rPr lang="ko-KR" altLang="en-US" sz="1500" dirty="0" err="1"/>
              <a:t>알게되었다</a:t>
            </a:r>
            <a:r>
              <a:rPr lang="en-US" altLang="ko-KR" sz="1500" dirty="0"/>
              <a:t>.  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80950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261" y="273924"/>
            <a:ext cx="5311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벤치마킹 </a:t>
            </a:r>
            <a:r>
              <a:rPr lang="en-US" altLang="ko-KR" sz="2200" b="1" dirty="0"/>
              <a:t>-</a:t>
            </a:r>
            <a:r>
              <a:rPr lang="ko-KR" altLang="en-US" sz="2200" b="1" dirty="0"/>
              <a:t> 자사 분석 </a:t>
            </a:r>
            <a:r>
              <a:rPr lang="en-US" altLang="ko-KR" sz="2200" b="1" dirty="0" err="1"/>
              <a:t>ak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몰 </a:t>
            </a:r>
            <a:r>
              <a:rPr lang="en-US" altLang="ko-KR" sz="1500" b="1" dirty="0"/>
              <a:t>(</a:t>
            </a:r>
            <a:r>
              <a:rPr lang="en-US" altLang="ko-KR" sz="1500" dirty="0">
                <a:hlinkClick r:id="rId2"/>
              </a:rPr>
              <a:t>www.akmall.com</a:t>
            </a:r>
            <a:r>
              <a:rPr lang="en-US" altLang="ko-KR" sz="1500" dirty="0"/>
              <a:t>)</a:t>
            </a:r>
            <a:endParaRPr lang="ko-KR" altLang="en-US" sz="15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33484"/>
              </p:ext>
            </p:extLst>
          </p:nvPr>
        </p:nvGraphicFramePr>
        <p:xfrm>
          <a:off x="556846" y="1916459"/>
          <a:ext cx="11078307" cy="3228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889">
                  <a:extLst>
                    <a:ext uri="{9D8B030D-6E8A-4147-A177-3AD203B41FA5}">
                      <a16:colId xmlns:a16="http://schemas.microsoft.com/office/drawing/2014/main" val="1008454916"/>
                    </a:ext>
                  </a:extLst>
                </a:gridCol>
                <a:gridCol w="3635408">
                  <a:extLst>
                    <a:ext uri="{9D8B030D-6E8A-4147-A177-3AD203B41FA5}">
                      <a16:colId xmlns:a16="http://schemas.microsoft.com/office/drawing/2014/main" val="3060008470"/>
                    </a:ext>
                  </a:extLst>
                </a:gridCol>
                <a:gridCol w="6382010">
                  <a:extLst>
                    <a:ext uri="{9D8B030D-6E8A-4147-A177-3AD203B41FA5}">
                      <a16:colId xmlns:a16="http://schemas.microsoft.com/office/drawing/2014/main" val="1280908205"/>
                    </a:ext>
                  </a:extLst>
                </a:gridCol>
              </a:tblGrid>
              <a:tr h="528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카테고리의 이름이 직관적으로 나와있는가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직관적이게 나온 것도있지만</a:t>
                      </a:r>
                      <a:r>
                        <a:rPr lang="ko-KR" altLang="en-US" sz="1200" b="0" baseline="0">
                          <a:solidFill>
                            <a:schemeClr val="tx1"/>
                          </a:solidFill>
                        </a:rPr>
                        <a:t> 들어가보지않는이상 어떤 컨텐츠인지 모르는것도 있다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974266"/>
                  </a:ext>
                </a:extLst>
              </a:tr>
              <a:tr h="48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컨텐츠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사용자들에게 혜택이 되는 컨텐츠가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시즌에 맞는 기획전이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많이 이용 할 수록 응모를 하여 적립금을 주는 컨텐츠와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뮤지컬이나 연극 등 공연관람을 응모해서 관람권을 주는 컨텐츠가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시즌에 따라 기획전이 알맞게 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89263"/>
                  </a:ext>
                </a:extLst>
              </a:tr>
              <a:tr h="48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정보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구조도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레이아웃의 </a:t>
                      </a:r>
                      <a:r>
                        <a:rPr lang="ko-KR" altLang="en-US" sz="1200" dirty="0" err="1"/>
                        <a:t>구조도는</a:t>
                      </a:r>
                      <a:r>
                        <a:rPr lang="ko-KR" altLang="en-US" sz="1200" dirty="0"/>
                        <a:t> 어떤가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전체적으로 보았을 때 카테고리안의 품목들이 사용자가 사용하기에 편하게 되어있는 것도 있었지만 이용하기에 불편한 점도 있었는데</a:t>
                      </a:r>
                      <a:r>
                        <a:rPr lang="ko-KR" altLang="en-US" sz="1200" baseline="0" dirty="0"/>
                        <a:t> 그 점은 세부적으로 나눠 놓지 않고 폭넓게 나눠 </a:t>
                      </a:r>
                      <a:r>
                        <a:rPr lang="ko-KR" altLang="en-US" sz="1200" baseline="0" dirty="0" err="1"/>
                        <a:t>놓은점이다</a:t>
                      </a:r>
                      <a:r>
                        <a:rPr lang="en-US" altLang="ko-KR" sz="1200" baseline="0" dirty="0"/>
                        <a:t>.</a:t>
                      </a:r>
                      <a:r>
                        <a:rPr lang="ko-KR" altLang="en-US" sz="1200" baseline="0" dirty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1412"/>
                  </a:ext>
                </a:extLst>
              </a:tr>
              <a:tr h="528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마케팅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홍보 이벤트를 하고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고객 유지가 되는 서비스가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포털사이트에 </a:t>
                      </a:r>
                      <a:r>
                        <a:rPr lang="en-US" altLang="ko-KR" sz="1200" dirty="0" err="1"/>
                        <a:t>ak</a:t>
                      </a:r>
                      <a:r>
                        <a:rPr lang="ko-KR" altLang="en-US" sz="1200" dirty="0"/>
                        <a:t>몰 검색을 해서 </a:t>
                      </a:r>
                      <a:r>
                        <a:rPr lang="ko-KR" altLang="en-US" sz="1200" dirty="0" err="1"/>
                        <a:t>퀴즈정답을</a:t>
                      </a:r>
                      <a:r>
                        <a:rPr lang="ko-KR" altLang="en-US" sz="1200" dirty="0"/>
                        <a:t> 맞추면 상품을주거나 저렴한가격에 구매할 수 있다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검색순위권으로 올라가 많은 사람들이 유입 할 가능성이 높아진다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/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쇼핑몰을 이용 할수록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구매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쇼핑등급이</a:t>
                      </a:r>
                      <a:r>
                        <a:rPr lang="ko-KR" altLang="en-US" sz="1200" dirty="0"/>
                        <a:t> 올라가 할인율이 높아진다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770356"/>
                  </a:ext>
                </a:extLst>
              </a:tr>
              <a:tr h="680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컬러가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메인 컬러가 뚜렷하게 특색이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Ak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dirty="0" err="1"/>
                        <a:t>메인컬러는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핫핑크색으로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메인컬러가</a:t>
                      </a:r>
                      <a:r>
                        <a:rPr lang="ko-KR" altLang="en-US" sz="1200" dirty="0"/>
                        <a:t> 뚜렷하다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err="1"/>
                        <a:t>Ak</a:t>
                      </a:r>
                      <a:r>
                        <a:rPr lang="ko-KR" altLang="en-US" sz="1200" dirty="0"/>
                        <a:t>어플리케이션은 </a:t>
                      </a:r>
                      <a:r>
                        <a:rPr lang="ko-KR" altLang="en-US" sz="1200" dirty="0" err="1"/>
                        <a:t>핫핑크색의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메인으로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ak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dirty="0" err="1"/>
                        <a:t>메인컬러를</a:t>
                      </a:r>
                      <a:r>
                        <a:rPr lang="ko-KR" altLang="en-US" sz="1200" dirty="0"/>
                        <a:t> 뚜렷하게 알릴 수 있지만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웹사이트에서는 </a:t>
                      </a:r>
                      <a:r>
                        <a:rPr lang="ko-KR" altLang="en-US" sz="1200" dirty="0" err="1"/>
                        <a:t>핫핑크색의</a:t>
                      </a:r>
                      <a:r>
                        <a:rPr lang="ko-KR" altLang="en-US" sz="1200" dirty="0"/>
                        <a:t> 비중이 어플리케이션보다는 적게 나와있어 </a:t>
                      </a:r>
                      <a:r>
                        <a:rPr lang="en-US" altLang="ko-KR" sz="1200" dirty="0"/>
                        <a:t>“</a:t>
                      </a:r>
                      <a:r>
                        <a:rPr lang="en-US" altLang="ko-KR" sz="1200" dirty="0" err="1"/>
                        <a:t>ak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dirty="0" err="1"/>
                        <a:t>메인컬러는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핫핑크색이다</a:t>
                      </a:r>
                      <a:r>
                        <a:rPr lang="en-US" altLang="ko-KR" sz="1200" dirty="0"/>
                        <a:t>.”</a:t>
                      </a:r>
                      <a:r>
                        <a:rPr lang="ko-KR" altLang="en-US" sz="1200" dirty="0"/>
                        <a:t> 라는 느낌이 덜 든다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0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40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261" y="273924"/>
            <a:ext cx="7250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벤치마킹 </a:t>
            </a:r>
            <a:r>
              <a:rPr lang="en-US" altLang="ko-KR" sz="2200" b="1" dirty="0"/>
              <a:t>-</a:t>
            </a:r>
            <a:r>
              <a:rPr lang="ko-KR" altLang="en-US" sz="2200" b="1" dirty="0"/>
              <a:t> 경쟁사 분석 </a:t>
            </a:r>
            <a:r>
              <a:rPr lang="ko-KR" altLang="en-US" sz="2200" b="1" dirty="0" err="1"/>
              <a:t>갤러리아</a:t>
            </a:r>
            <a:r>
              <a:rPr lang="ko-KR" altLang="en-US" sz="2200" b="1" dirty="0"/>
              <a:t> 몰 </a:t>
            </a:r>
            <a:r>
              <a:rPr lang="en-US" altLang="ko-KR" sz="1500" b="1" dirty="0"/>
              <a:t>(http://www.galleria.co.kr)</a:t>
            </a:r>
            <a:endParaRPr lang="ko-KR" altLang="en-US" sz="15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46665"/>
              </p:ext>
            </p:extLst>
          </p:nvPr>
        </p:nvGraphicFramePr>
        <p:xfrm>
          <a:off x="556846" y="1916459"/>
          <a:ext cx="11078307" cy="3240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889">
                  <a:extLst>
                    <a:ext uri="{9D8B030D-6E8A-4147-A177-3AD203B41FA5}">
                      <a16:colId xmlns:a16="http://schemas.microsoft.com/office/drawing/2014/main" val="1008454916"/>
                    </a:ext>
                  </a:extLst>
                </a:gridCol>
                <a:gridCol w="3635408">
                  <a:extLst>
                    <a:ext uri="{9D8B030D-6E8A-4147-A177-3AD203B41FA5}">
                      <a16:colId xmlns:a16="http://schemas.microsoft.com/office/drawing/2014/main" val="3060008470"/>
                    </a:ext>
                  </a:extLst>
                </a:gridCol>
                <a:gridCol w="6382010">
                  <a:extLst>
                    <a:ext uri="{9D8B030D-6E8A-4147-A177-3AD203B41FA5}">
                      <a16:colId xmlns:a16="http://schemas.microsoft.com/office/drawing/2014/main" val="1280908205"/>
                    </a:ext>
                  </a:extLst>
                </a:gridCol>
              </a:tblGrid>
              <a:tr h="528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카테고리의 이름이 직관적으로 나와있는가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직관적이게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나와있어 사용자가 이용하기에 편리하다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974266"/>
                  </a:ext>
                </a:extLst>
              </a:tr>
              <a:tr h="48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컨텐츠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시즌에 맞는 기획전이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사용자들에게 혜택이 되는 컨텐츠가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시즌에 따라 맞는 기획전들이 나오지만 타 사이트에 비해 눈에 띄게 크게 기획전을 표시하지않는다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기획전을 보려면 메인기획전을 제외하고는 클릭하여 사이트이동을 해야해서 빠르게 보는 것이 불편하다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사용자들에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89263"/>
                  </a:ext>
                </a:extLst>
              </a:tr>
              <a:tr h="48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정보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구조도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레이아웃의 </a:t>
                      </a:r>
                      <a:r>
                        <a:rPr lang="ko-KR" altLang="en-US" sz="1200" dirty="0" err="1"/>
                        <a:t>구조도는</a:t>
                      </a:r>
                      <a:r>
                        <a:rPr lang="ko-KR" altLang="en-US" sz="1200" dirty="0"/>
                        <a:t> 어떤가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전체적으로 보았을 때 카테고리안의 품목들이 사용자가 사용하기에 편하게 되어있는 것도 있었지만 이용하기에 불편한 점도 있었는데</a:t>
                      </a:r>
                      <a:r>
                        <a:rPr lang="ko-KR" altLang="en-US" sz="1200" baseline="0" dirty="0"/>
                        <a:t> 그 점은 세부적으로 나눠 놓지 않고 폭넓게 나눠 놓은 점이다</a:t>
                      </a:r>
                      <a:r>
                        <a:rPr lang="en-US" altLang="ko-KR" sz="1200" baseline="0" dirty="0"/>
                        <a:t>.</a:t>
                      </a:r>
                      <a:r>
                        <a:rPr lang="ko-KR" altLang="en-US" sz="1200" baseline="0" dirty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1412"/>
                  </a:ext>
                </a:extLst>
              </a:tr>
              <a:tr h="528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마케팅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홍보 이벤트를 하고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고객 유지가 되는 서비스가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상위</a:t>
                      </a:r>
                      <a:r>
                        <a:rPr lang="en-US" altLang="ko-KR" sz="1200" dirty="0"/>
                        <a:t>1% </a:t>
                      </a:r>
                      <a:r>
                        <a:rPr lang="en-US" altLang="ko-KR" sz="1200" dirty="0" err="1"/>
                        <a:t>vip</a:t>
                      </a:r>
                      <a:r>
                        <a:rPr lang="ko-KR" altLang="en-US" sz="1200" dirty="0"/>
                        <a:t>고객을 겨냥한 </a:t>
                      </a:r>
                      <a:r>
                        <a:rPr lang="en-US" altLang="ko-KR" sz="1200" dirty="0"/>
                        <a:t>e</a:t>
                      </a:r>
                      <a:r>
                        <a:rPr lang="ko-KR" altLang="en-US" sz="1200" dirty="0"/>
                        <a:t>메일</a:t>
                      </a:r>
                      <a:r>
                        <a:rPr lang="ko-KR" altLang="en-US" sz="1200" baseline="0" dirty="0"/>
                        <a:t> 초대장을 받은 고객만 접속 할 수 있는 코너인 </a:t>
                      </a:r>
                      <a:r>
                        <a:rPr lang="en-US" altLang="ko-KR" sz="1200" baseline="0" dirty="0"/>
                        <a:t>“</a:t>
                      </a:r>
                      <a:r>
                        <a:rPr lang="ko-KR" altLang="en-US" sz="1200" dirty="0" err="1"/>
                        <a:t>프라이빗</a:t>
                      </a:r>
                      <a:r>
                        <a:rPr lang="ko-KR" altLang="en-US" sz="1200" dirty="0"/>
                        <a:t> 클럽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온라인 마케팅을 하고있다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 err="1"/>
                        <a:t>갤러리아의</a:t>
                      </a:r>
                      <a:r>
                        <a:rPr lang="ko-KR" altLang="en-US" sz="1200" dirty="0"/>
                        <a:t> 고급스러움을 더 뚜렷하게 사용자들이 느낄 수 있게 명품의</a:t>
                      </a:r>
                      <a:r>
                        <a:rPr lang="ko-KR" altLang="en-US" sz="1200" baseline="0" dirty="0"/>
                        <a:t> 수도</a:t>
                      </a:r>
                      <a:r>
                        <a:rPr lang="ko-KR" altLang="en-US" sz="1200" dirty="0"/>
                        <a:t> 기존쇼핑몰에서 </a:t>
                      </a:r>
                      <a:r>
                        <a:rPr lang="en-US" altLang="ko-KR" sz="1200" dirty="0"/>
                        <a:t>40%</a:t>
                      </a:r>
                      <a:r>
                        <a:rPr lang="ko-KR" altLang="en-US" sz="1200" dirty="0"/>
                        <a:t>늘렸다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770356"/>
                  </a:ext>
                </a:extLst>
              </a:tr>
              <a:tr h="680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컬러가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메인 컬러가 뚜렷하게 특색이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컬러는 검정색에 흰색 로고로 심플하고 고급스러운 느낌을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갤러리아라고 하면 검정색 배너에 흰색글씨로고가 딱 생각난다</a:t>
                      </a:r>
                      <a:r>
                        <a:rPr lang="en-US" altLang="ko-KR" sz="1200" dirty="0"/>
                        <a:t>. (</a:t>
                      </a:r>
                      <a:r>
                        <a:rPr lang="ko-KR" altLang="en-US" sz="1200" dirty="0"/>
                        <a:t>메인 컬러 </a:t>
                      </a:r>
                      <a:r>
                        <a:rPr lang="ko-KR" altLang="en-US" sz="1200" dirty="0" err="1"/>
                        <a:t>뚜렷</a:t>
                      </a:r>
                      <a:r>
                        <a:rPr lang="en-US" altLang="ko-KR" sz="1200" dirty="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0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71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261" y="273924"/>
            <a:ext cx="7481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벤치마킹 </a:t>
            </a:r>
            <a:r>
              <a:rPr lang="en-US" altLang="ko-KR" sz="2200" b="1" dirty="0"/>
              <a:t>-</a:t>
            </a:r>
            <a:r>
              <a:rPr lang="ko-KR" altLang="en-US" sz="2200" b="1" dirty="0"/>
              <a:t> 경쟁사 분석  현대 몰 </a:t>
            </a:r>
            <a:r>
              <a:rPr lang="en-US" altLang="ko-KR" sz="1500" b="1" dirty="0"/>
              <a:t>(http://www.hyundaihmall.com)</a:t>
            </a:r>
            <a:endParaRPr lang="ko-KR" altLang="en-US" sz="15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10227"/>
              </p:ext>
            </p:extLst>
          </p:nvPr>
        </p:nvGraphicFramePr>
        <p:xfrm>
          <a:off x="556846" y="1916459"/>
          <a:ext cx="11078307" cy="297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889">
                  <a:extLst>
                    <a:ext uri="{9D8B030D-6E8A-4147-A177-3AD203B41FA5}">
                      <a16:colId xmlns:a16="http://schemas.microsoft.com/office/drawing/2014/main" val="1008454916"/>
                    </a:ext>
                  </a:extLst>
                </a:gridCol>
                <a:gridCol w="3635408">
                  <a:extLst>
                    <a:ext uri="{9D8B030D-6E8A-4147-A177-3AD203B41FA5}">
                      <a16:colId xmlns:a16="http://schemas.microsoft.com/office/drawing/2014/main" val="3060008470"/>
                    </a:ext>
                  </a:extLst>
                </a:gridCol>
                <a:gridCol w="6382010">
                  <a:extLst>
                    <a:ext uri="{9D8B030D-6E8A-4147-A177-3AD203B41FA5}">
                      <a16:colId xmlns:a16="http://schemas.microsoft.com/office/drawing/2014/main" val="1280908205"/>
                    </a:ext>
                  </a:extLst>
                </a:gridCol>
              </a:tblGrid>
              <a:tr h="528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카테고리의 이름이 직관적으로 나와있는가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직관적이게 나온 것도 있지만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들어가보지 않는 이상 어떤 컨텐츠인지 모르는 것도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974266"/>
                  </a:ext>
                </a:extLst>
              </a:tr>
              <a:tr h="48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컨텐츠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사용자들에게 혜택이 되는 컨텐츠가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시즌에 맞는 기획전이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시즌에 알맞게 기획전이 나온다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사용자들에게 혜택이 되는 컨텐츠는 타 사이트들 보다 떨어진다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89263"/>
                  </a:ext>
                </a:extLst>
              </a:tr>
              <a:tr h="48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정보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구조도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레이아웃의 구조는 어떤가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전체적으로 보았을 때 카테고리안의 품목들이 사용자가 사용하기에 편하게 되어있는 것도 있었지만 이용하기에 불편한 점도 있었는데</a:t>
                      </a:r>
                      <a:r>
                        <a:rPr lang="ko-KR" altLang="en-US" sz="1200" baseline="0" dirty="0"/>
                        <a:t> 그 점은 세부적으로 나눠 놓지 않고 폭넓게 나눠 </a:t>
                      </a:r>
                      <a:r>
                        <a:rPr lang="ko-KR" altLang="en-US" sz="1200" baseline="0" dirty="0" err="1"/>
                        <a:t>놓은점이다</a:t>
                      </a:r>
                      <a:r>
                        <a:rPr lang="en-US" altLang="ko-KR" sz="1200" baseline="0" dirty="0"/>
                        <a:t>.</a:t>
                      </a:r>
                      <a:r>
                        <a:rPr lang="ko-KR" altLang="en-US" sz="1200" baseline="0" dirty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1412"/>
                  </a:ext>
                </a:extLst>
              </a:tr>
              <a:tr h="528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마케팅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홍보 이벤트를 하고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고객 유지가 되는 서비스가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홈쇼핑방송으로 유입가능성이 많다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웹페이지에서 방송시간표를 확인 할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770356"/>
                  </a:ext>
                </a:extLst>
              </a:tr>
              <a:tr h="680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컬러가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메인 컬러가 뚜렷하게 특색이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검정색 글씨체에 주황색 글씨로 포인트를 주었다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/>
                        <a:t>메인컬러가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특색있게</a:t>
                      </a:r>
                      <a:r>
                        <a:rPr lang="ko-KR" altLang="en-US" sz="1200" dirty="0"/>
                        <a:t> 뚜렷하지는 않은 것 같다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0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50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9601" y="25816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01511" y="0"/>
            <a:ext cx="5588978" cy="697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고객의 요구사항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en-US" altLang="ko-KR" dirty="0"/>
              <a:t>E-commerce research</a:t>
            </a:r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요구 분석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사용자 조사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정보수집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벤치마킹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컨셉 키워드 도출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서비스 흐름도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en-US" altLang="ko-KR" dirty="0" err="1"/>
              <a:t>ia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 와이어프레임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 스토리보드</a:t>
            </a:r>
            <a:endParaRPr lang="en-US" altLang="ko-KR" dirty="0"/>
          </a:p>
          <a:p>
            <a:pPr algn="ctr">
              <a:spcBef>
                <a:spcPts val="1800"/>
              </a:spcBef>
            </a:pPr>
            <a:endParaRPr lang="en-US" altLang="ko-KR" dirty="0"/>
          </a:p>
          <a:p>
            <a:pPr>
              <a:spcBef>
                <a:spcPts val="180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3827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261" y="273924"/>
            <a:ext cx="7185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벤치마킹 </a:t>
            </a:r>
            <a:r>
              <a:rPr lang="en-US" altLang="ko-KR" sz="2200" b="1" dirty="0"/>
              <a:t>–</a:t>
            </a:r>
            <a:r>
              <a:rPr lang="ko-KR" altLang="en-US" sz="2200" b="1" dirty="0"/>
              <a:t> 우수사례 분석 마켓 </a:t>
            </a:r>
            <a:r>
              <a:rPr lang="ko-KR" altLang="en-US" sz="2200" b="1" dirty="0" err="1"/>
              <a:t>컬리</a:t>
            </a:r>
            <a:r>
              <a:rPr lang="ko-KR" altLang="en-US" sz="2200" b="1" dirty="0"/>
              <a:t>  </a:t>
            </a:r>
            <a:r>
              <a:rPr lang="en-US" altLang="ko-KR" sz="1500" b="1" dirty="0"/>
              <a:t>(https://www.kurly.com)</a:t>
            </a:r>
            <a:endParaRPr lang="ko-KR" altLang="en-US" sz="15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05716"/>
              </p:ext>
            </p:extLst>
          </p:nvPr>
        </p:nvGraphicFramePr>
        <p:xfrm>
          <a:off x="556846" y="1916459"/>
          <a:ext cx="11078307" cy="2882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889">
                  <a:extLst>
                    <a:ext uri="{9D8B030D-6E8A-4147-A177-3AD203B41FA5}">
                      <a16:colId xmlns:a16="http://schemas.microsoft.com/office/drawing/2014/main" val="1008454916"/>
                    </a:ext>
                  </a:extLst>
                </a:gridCol>
                <a:gridCol w="3635408">
                  <a:extLst>
                    <a:ext uri="{9D8B030D-6E8A-4147-A177-3AD203B41FA5}">
                      <a16:colId xmlns:a16="http://schemas.microsoft.com/office/drawing/2014/main" val="3060008470"/>
                    </a:ext>
                  </a:extLst>
                </a:gridCol>
                <a:gridCol w="6382010">
                  <a:extLst>
                    <a:ext uri="{9D8B030D-6E8A-4147-A177-3AD203B41FA5}">
                      <a16:colId xmlns:a16="http://schemas.microsoft.com/office/drawing/2014/main" val="1280908205"/>
                    </a:ext>
                  </a:extLst>
                </a:gridCol>
              </a:tblGrid>
              <a:tr h="528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카테고리의 이름이 직관적으로 나와있는가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네비게이션이 적고 직관적이다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접속하였을 때 사용자가 이용하기에 매우 편리 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것같다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974266"/>
                  </a:ext>
                </a:extLst>
              </a:tr>
              <a:tr h="48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컨텐츠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사용자들에게 혜택이 되는 컨텐츠가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시즌에 맞는 기획전이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첫 주문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원 구매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지정된 금액 이상 구매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시 할인 쿠폰 증정 등 쿠폰을 많이 증정한다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시즌에 맞게 배너에 시즌 품목이 나와 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89263"/>
                  </a:ext>
                </a:extLst>
              </a:tr>
              <a:tr h="48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정보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구조도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레이아웃의 </a:t>
                      </a:r>
                      <a:r>
                        <a:rPr lang="ko-KR" altLang="en-US" sz="1200" dirty="0" err="1"/>
                        <a:t>구조도는</a:t>
                      </a:r>
                      <a:r>
                        <a:rPr lang="ko-KR" altLang="en-US" sz="1200" dirty="0"/>
                        <a:t> 어떤가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카테고리가 세부적으로 나와있고 잘 나뉘어져 있으</a:t>
                      </a:r>
                      <a:r>
                        <a:rPr lang="ko-KR" altLang="en-US" sz="1200" baseline="0" dirty="0"/>
                        <a:t>며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원하는 종류를 쉽게 찾을 수 있다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1412"/>
                  </a:ext>
                </a:extLst>
              </a:tr>
              <a:tr h="528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마케팅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홍보 이벤트를 하고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고객 유지가 되는 서비스가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환경을 생각하여 종이박스를 쓴다는 점과 등급별 혜택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첫 주문 시 </a:t>
                      </a:r>
                      <a:r>
                        <a:rPr lang="en-US" altLang="ko-KR" sz="1200" baseline="0" dirty="0"/>
                        <a:t>100</a:t>
                      </a:r>
                      <a:r>
                        <a:rPr lang="ko-KR" altLang="en-US" sz="1200" baseline="0" dirty="0"/>
                        <a:t>원에 구매할 수 있는 물건 등 홍보가 되는 이벤트</a:t>
                      </a:r>
                      <a:r>
                        <a:rPr lang="en-US" altLang="ko-KR" sz="1200" baseline="0" dirty="0"/>
                        <a:t>/</a:t>
                      </a:r>
                      <a:r>
                        <a:rPr lang="ko-KR" altLang="en-US" sz="1200" baseline="0" dirty="0"/>
                        <a:t>콘텐츠가 있고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새벽 배송 등이 있다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770356"/>
                  </a:ext>
                </a:extLst>
              </a:tr>
              <a:tr h="680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컬러가 있는가</a:t>
                      </a:r>
                      <a:r>
                        <a:rPr lang="en-US" altLang="ko-KR" sz="1200" dirty="0"/>
                        <a:t>?</a:t>
                      </a:r>
                    </a:p>
                    <a:p>
                      <a:pPr latinLnBrk="1"/>
                      <a:r>
                        <a:rPr lang="ko-KR" altLang="en-US" sz="1200" dirty="0"/>
                        <a:t>메인 컬러가 뚜렷하게 특색이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컬러는 보라색으로 매우 뚜렷하다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0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331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261" y="273924"/>
            <a:ext cx="1976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벤치마킹 결론</a:t>
            </a:r>
            <a:endParaRPr lang="ko-KR" altLang="en-US" sz="1500" b="1" dirty="0"/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63787688"/>
              </p:ext>
            </p:extLst>
          </p:nvPr>
        </p:nvGraphicFramePr>
        <p:xfrm>
          <a:off x="80962" y="833967"/>
          <a:ext cx="7507654" cy="5294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588616" y="2896327"/>
            <a:ext cx="42576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Ak</a:t>
            </a:r>
            <a:r>
              <a:rPr lang="ko-KR" altLang="en-US" sz="1000" dirty="0"/>
              <a:t>는 </a:t>
            </a:r>
            <a:r>
              <a:rPr lang="en-US" altLang="ko-KR" sz="1000" dirty="0"/>
              <a:t>“</a:t>
            </a:r>
            <a:r>
              <a:rPr lang="ko-KR" altLang="en-US" sz="1000" dirty="0" err="1"/>
              <a:t>마켓컬리</a:t>
            </a:r>
            <a:r>
              <a:rPr lang="en-US" altLang="ko-KR" sz="1000" dirty="0"/>
              <a:t>”</a:t>
            </a:r>
            <a:r>
              <a:rPr lang="ko-KR" altLang="en-US" sz="1000" dirty="0"/>
              <a:t>나 </a:t>
            </a:r>
            <a:r>
              <a:rPr lang="en-US" altLang="ko-KR" sz="1000" dirty="0"/>
              <a:t>“</a:t>
            </a:r>
            <a:r>
              <a:rPr lang="ko-KR" altLang="en-US" sz="1000" dirty="0" err="1"/>
              <a:t>갤러리아</a:t>
            </a:r>
            <a:r>
              <a:rPr lang="en-US" altLang="ko-KR" sz="1000" dirty="0"/>
              <a:t>”</a:t>
            </a:r>
            <a:r>
              <a:rPr lang="ko-KR" altLang="en-US" sz="1000" dirty="0"/>
              <a:t>에 비해 디자인의</a:t>
            </a:r>
            <a:endParaRPr lang="en-US" altLang="ko-KR" sz="1000" dirty="0"/>
          </a:p>
          <a:p>
            <a:r>
              <a:rPr lang="ko-KR" altLang="en-US" sz="1000" dirty="0"/>
              <a:t>독창성이 떨어지지만 </a:t>
            </a:r>
            <a:r>
              <a:rPr lang="en-US" altLang="ko-KR" sz="1000" dirty="0"/>
              <a:t>“</a:t>
            </a:r>
            <a:r>
              <a:rPr lang="ko-KR" altLang="en-US" sz="1000" dirty="0"/>
              <a:t>현대 몰</a:t>
            </a:r>
            <a:r>
              <a:rPr lang="en-US" altLang="ko-KR" sz="1000" dirty="0"/>
              <a:t>” </a:t>
            </a:r>
            <a:r>
              <a:rPr lang="ko-KR" altLang="en-US" sz="1000" dirty="0"/>
              <a:t>보다는 디자인이 뚜렷한 편이다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  </a:t>
            </a:r>
            <a:endParaRPr lang="en-US" altLang="ko-KR" sz="1000" dirty="0"/>
          </a:p>
          <a:p>
            <a:r>
              <a:rPr lang="en-US" altLang="ko-KR" sz="1000" dirty="0" err="1"/>
              <a:t>Ak</a:t>
            </a:r>
            <a:r>
              <a:rPr lang="ko-KR" altLang="en-US" sz="1000" dirty="0"/>
              <a:t>는 </a:t>
            </a:r>
            <a:r>
              <a:rPr lang="en-US" altLang="ko-KR" sz="1000" dirty="0"/>
              <a:t>“</a:t>
            </a:r>
            <a:r>
              <a:rPr lang="ko-KR" altLang="en-US" sz="1000" dirty="0" err="1"/>
              <a:t>마켓컬리</a:t>
            </a:r>
            <a:r>
              <a:rPr lang="en-US" altLang="ko-KR" sz="1000" dirty="0"/>
              <a:t>”</a:t>
            </a:r>
            <a:r>
              <a:rPr lang="ko-KR" altLang="en-US" sz="1000" dirty="0"/>
              <a:t>보다 정보구조도가 직관적이고 깔끔하지 않아 </a:t>
            </a:r>
            <a:r>
              <a:rPr lang="en-US" altLang="ko-KR" sz="1000" dirty="0"/>
              <a:t>“</a:t>
            </a:r>
            <a:r>
              <a:rPr lang="ko-KR" altLang="en-US" sz="1000" dirty="0" err="1"/>
              <a:t>마켓컬리</a:t>
            </a:r>
            <a:r>
              <a:rPr lang="en-US" altLang="ko-KR" sz="1000" dirty="0"/>
              <a:t>＂</a:t>
            </a:r>
            <a:r>
              <a:rPr lang="ko-KR" altLang="en-US" sz="1000" dirty="0"/>
              <a:t>의 직관적이고 잘 나뉘어진 카테고리를 벤치마킹 해야겠다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1412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261" y="273924"/>
            <a:ext cx="1694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콘셉트 도출</a:t>
            </a:r>
            <a:endParaRPr lang="ko-KR" altLang="en-US" sz="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39715" y="2791916"/>
            <a:ext cx="2601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서비스 </a:t>
            </a:r>
            <a:r>
              <a:rPr lang="en-US" altLang="ko-KR" dirty="0"/>
              <a:t>- </a:t>
            </a:r>
            <a:r>
              <a:rPr lang="ko-KR" altLang="en-US" dirty="0"/>
              <a:t>믿음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디자인 </a:t>
            </a:r>
            <a:r>
              <a:rPr lang="en-US" altLang="ko-KR" dirty="0"/>
              <a:t>- </a:t>
            </a:r>
            <a:r>
              <a:rPr lang="ko-KR" altLang="en-US" dirty="0"/>
              <a:t>명료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 </a:t>
            </a:r>
            <a:r>
              <a:rPr lang="en-US" altLang="ko-KR" dirty="0"/>
              <a:t>- </a:t>
            </a:r>
            <a:r>
              <a:rPr lang="ko-KR" altLang="en-US" dirty="0"/>
              <a:t>스마트한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9422" y="2099419"/>
            <a:ext cx="7514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콘셉트 키워드는 </a:t>
            </a:r>
            <a:r>
              <a:rPr lang="en-US" altLang="ko-KR" sz="1500" dirty="0"/>
              <a:t>“</a:t>
            </a:r>
            <a:r>
              <a:rPr lang="ko-KR" altLang="en-US" sz="1500" dirty="0"/>
              <a:t>선생님</a:t>
            </a:r>
            <a:r>
              <a:rPr lang="en-US" altLang="ko-KR" sz="1500" dirty="0"/>
              <a:t>＂</a:t>
            </a:r>
            <a:r>
              <a:rPr lang="ko-KR" altLang="en-US" sz="1500" dirty="0"/>
              <a:t>으로 도출하였습니다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서비스는 </a:t>
            </a:r>
            <a:r>
              <a:rPr lang="en-US" altLang="ko-KR" sz="1500" dirty="0"/>
              <a:t>‘</a:t>
            </a:r>
            <a:r>
              <a:rPr lang="ko-KR" altLang="en-US" sz="1500" dirty="0"/>
              <a:t>믿음</a:t>
            </a:r>
            <a:r>
              <a:rPr lang="en-US" altLang="ko-KR" sz="1500" dirty="0"/>
              <a:t>’, </a:t>
            </a:r>
            <a:r>
              <a:rPr lang="ko-KR" altLang="en-US" sz="1500" dirty="0"/>
              <a:t>디자인은 </a:t>
            </a:r>
            <a:r>
              <a:rPr lang="en-US" altLang="ko-KR" sz="1500" dirty="0"/>
              <a:t>‘</a:t>
            </a:r>
            <a:r>
              <a:rPr lang="ko-KR" altLang="en-US" sz="1500" dirty="0"/>
              <a:t>명료</a:t>
            </a:r>
            <a:r>
              <a:rPr lang="en-US" altLang="ko-KR" sz="1500" dirty="0"/>
              <a:t>‘, </a:t>
            </a:r>
            <a:r>
              <a:rPr lang="ko-KR" altLang="en-US" sz="1500" dirty="0"/>
              <a:t>프로그래밍은 </a:t>
            </a:r>
            <a:r>
              <a:rPr lang="en-US" altLang="ko-KR" sz="1500" dirty="0"/>
              <a:t>‘</a:t>
            </a:r>
            <a:r>
              <a:rPr lang="ko-KR" altLang="en-US" sz="1500" dirty="0"/>
              <a:t>스마트한</a:t>
            </a:r>
            <a:r>
              <a:rPr lang="en-US" altLang="ko-KR" sz="1500" dirty="0"/>
              <a:t>‘</a:t>
            </a:r>
            <a:r>
              <a:rPr lang="ko-KR" altLang="en-US" sz="1500" dirty="0"/>
              <a:t>으로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웹사이트의 서비스를 이용 할 때 사용자들이 이 서비스에 대한 </a:t>
            </a:r>
            <a:r>
              <a:rPr lang="en-US" altLang="ko-KR" sz="1500" dirty="0"/>
              <a:t>‘</a:t>
            </a:r>
            <a:r>
              <a:rPr lang="ko-KR" altLang="en-US" sz="1500" dirty="0"/>
              <a:t>믿음</a:t>
            </a:r>
            <a:r>
              <a:rPr lang="en-US" altLang="ko-KR" sz="1500" dirty="0"/>
              <a:t>’</a:t>
            </a:r>
            <a:r>
              <a:rPr lang="ko-KR" altLang="en-US" sz="1500" dirty="0"/>
              <a:t>이</a:t>
            </a:r>
            <a:endParaRPr lang="en-US" altLang="ko-KR" sz="1500" dirty="0"/>
          </a:p>
          <a:p>
            <a:r>
              <a:rPr lang="ko-KR" altLang="en-US" sz="1500" dirty="0"/>
              <a:t>중요하다 생각하고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디자인은 사용자가 이용 할 때 복잡하게 나와있는 것을 이용하면 사용하기에 불편할 것 같다고 생각하여 디자인은 </a:t>
            </a:r>
            <a:r>
              <a:rPr lang="en-US" altLang="ko-KR" sz="1500" dirty="0"/>
              <a:t>‘</a:t>
            </a:r>
            <a:r>
              <a:rPr lang="ko-KR" altLang="en-US" sz="1500" dirty="0"/>
              <a:t>명료</a:t>
            </a:r>
            <a:r>
              <a:rPr lang="en-US" altLang="ko-KR" sz="1500" dirty="0"/>
              <a:t>’.</a:t>
            </a:r>
          </a:p>
          <a:p>
            <a:endParaRPr lang="en-US" altLang="ko-KR" sz="1500" dirty="0"/>
          </a:p>
          <a:p>
            <a:r>
              <a:rPr lang="ko-KR" altLang="en-US" sz="1500" dirty="0"/>
              <a:t>웹사이트에서 구현되는 기능들은 사용자들이 지금까지 많이 접해보지 못해보았으면서도 유용한 기능들을 구현하고 싶어 </a:t>
            </a:r>
            <a:r>
              <a:rPr lang="en-US" altLang="ko-KR" sz="1500" dirty="0"/>
              <a:t>‘</a:t>
            </a:r>
            <a:r>
              <a:rPr lang="ko-KR" altLang="en-US" sz="1500" dirty="0"/>
              <a:t>스마트한</a:t>
            </a:r>
            <a:r>
              <a:rPr lang="en-US" altLang="ko-KR" sz="1500" dirty="0"/>
              <a:t>＇</a:t>
            </a:r>
            <a:r>
              <a:rPr lang="ko-KR" altLang="en-US" sz="1500" dirty="0"/>
              <a:t>으로 잡았습니다</a:t>
            </a:r>
            <a:r>
              <a:rPr lang="en-US" altLang="ko-KR" sz="1500" dirty="0"/>
              <a:t>.</a:t>
            </a:r>
            <a:r>
              <a:rPr lang="ko-KR" altLang="en-US" sz="15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57608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4112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서비스 흐름도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회원가입</a:t>
            </a:r>
            <a:endParaRPr lang="ko-KR" altLang="en-US" sz="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21504" y="601809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As-is : </a:t>
            </a:r>
            <a:r>
              <a:rPr lang="ko-KR" altLang="en-US" dirty="0"/>
              <a:t>현재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0" y="6018090"/>
            <a:ext cx="145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To-be : </a:t>
            </a:r>
            <a:r>
              <a:rPr lang="ko-KR" altLang="en-US" dirty="0"/>
              <a:t>미래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5" b="12373"/>
          <a:stretch/>
        </p:blipFill>
        <p:spPr>
          <a:xfrm>
            <a:off x="7001608" y="1111026"/>
            <a:ext cx="3217984" cy="42434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5810" r="46213" b="-699"/>
          <a:stretch/>
        </p:blipFill>
        <p:spPr>
          <a:xfrm>
            <a:off x="1693986" y="759334"/>
            <a:ext cx="3132991" cy="45951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108939" y="2567354"/>
            <a:ext cx="1201615" cy="1723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13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3978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서비스 흐름도 </a:t>
            </a:r>
            <a:r>
              <a:rPr lang="en-US" altLang="ko-KR" sz="2200" b="1" dirty="0"/>
              <a:t>– </a:t>
            </a:r>
            <a:r>
              <a:rPr lang="en-US" altLang="ko-KR" sz="2200" b="1" dirty="0" err="1"/>
              <a:t>sns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회원가입</a:t>
            </a:r>
            <a:endParaRPr lang="ko-KR" altLang="en-US" sz="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21504" y="601809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As-is : </a:t>
            </a:r>
            <a:r>
              <a:rPr lang="ko-KR" altLang="en-US" dirty="0"/>
              <a:t>현재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0" y="6018090"/>
            <a:ext cx="145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To-be : </a:t>
            </a:r>
            <a:r>
              <a:rPr lang="ko-KR" altLang="en-US" dirty="0"/>
              <a:t>미래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62" y="640231"/>
            <a:ext cx="1105275" cy="53105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74" y="640231"/>
            <a:ext cx="1868526" cy="50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직선 연결선 226"/>
          <p:cNvCxnSpPr/>
          <p:nvPr/>
        </p:nvCxnSpPr>
        <p:spPr>
          <a:xfrm>
            <a:off x="2455978" y="5929419"/>
            <a:ext cx="6890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644800" y="2394405"/>
            <a:ext cx="51777" cy="3530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71" idx="2"/>
            <a:endCxn id="108" idx="0"/>
          </p:cNvCxnSpPr>
          <p:nvPr/>
        </p:nvCxnSpPr>
        <p:spPr>
          <a:xfrm flipH="1">
            <a:off x="2593726" y="2394405"/>
            <a:ext cx="4" cy="242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0038392" y="191991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1675420" y="189945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9083940" y="191714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8263325" y="191421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255617" y="1930288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97845" y="1901837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659313" y="1894128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2610995" y="1894982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485685" y="1891437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4524145" y="191485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5424385" y="1907665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6324625" y="190726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580467" y="1206589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7" idx="3"/>
            <a:endCxn id="16" idx="1"/>
          </p:cNvCxnSpPr>
          <p:nvPr/>
        </p:nvCxnSpPr>
        <p:spPr>
          <a:xfrm>
            <a:off x="975946" y="845497"/>
            <a:ext cx="87529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171717"/>
            <a:ext cx="2743200" cy="365125"/>
          </a:xfrm>
        </p:spPr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171717"/>
            <a:ext cx="4114800" cy="365125"/>
          </a:xfrm>
        </p:spPr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171717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1803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IA : as-is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5992779" y="665255"/>
            <a:ext cx="674077" cy="3604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ak</a:t>
            </a:r>
            <a:r>
              <a:rPr lang="en-US" altLang="ko-KR" sz="800" dirty="0">
                <a:solidFill>
                  <a:schemeClr val="tx1"/>
                </a:solidFill>
              </a:rPr>
              <a:t> mall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1869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50795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56691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05617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79629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28555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7003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905929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779941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My </a:t>
            </a:r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28867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91517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40443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플라자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14455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뿜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en-US" altLang="ko-KR" sz="700" dirty="0" err="1">
                <a:solidFill>
                  <a:schemeClr val="tx1"/>
                </a:solidFill>
              </a:rPr>
              <a:t>ppeum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463381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77426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애경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426352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300364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금주의행사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249290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&amp;pick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45946" y="574930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입점문의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94872" y="574930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개인정보처리방침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868884" y="574930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개인정보보호</a:t>
            </a:r>
            <a:r>
              <a:rPr lang="en-US" altLang="ko-KR" sz="700" dirty="0">
                <a:solidFill>
                  <a:schemeClr val="tx1"/>
                </a:solidFill>
              </a:rPr>
              <a:t>10</a:t>
            </a:r>
            <a:r>
              <a:rPr lang="ko-KR" altLang="en-US" sz="700" dirty="0">
                <a:solidFill>
                  <a:schemeClr val="tx1"/>
                </a:solidFill>
              </a:rPr>
              <a:t>계명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817810" y="574930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이메일무단수집거부</a:t>
            </a:r>
          </a:p>
        </p:txBody>
      </p:sp>
      <p:cxnSp>
        <p:nvCxnSpPr>
          <p:cNvPr id="39" name="직선 연결선 38"/>
          <p:cNvCxnSpPr>
            <a:stCxn id="6" idx="2"/>
            <a:endCxn id="6" idx="2"/>
          </p:cNvCxnSpPr>
          <p:nvPr/>
        </p:nvCxnSpPr>
        <p:spPr>
          <a:xfrm>
            <a:off x="6329818" y="10257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6" idx="2"/>
          </p:cNvCxnSpPr>
          <p:nvPr/>
        </p:nvCxnSpPr>
        <p:spPr>
          <a:xfrm>
            <a:off x="6329818" y="1025739"/>
            <a:ext cx="9317" cy="152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115406" y="1167738"/>
            <a:ext cx="8470922" cy="38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17" idx="0"/>
          </p:cNvCxnSpPr>
          <p:nvPr/>
        </p:nvCxnSpPr>
        <p:spPr>
          <a:xfrm>
            <a:off x="5022695" y="1178138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984163" y="1170429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935845" y="1171283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810535" y="1167738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848995" y="1191151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9749235" y="1183966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649475" y="1183561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46809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화장품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50795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패션의류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256691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잡화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슈즈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명품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205617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유아동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79629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스포츠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레저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28555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식품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주방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6957003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디지털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키덜트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905929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여행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취미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문방구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8779941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해외직구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728867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플라자백화점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977481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가구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생활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1286599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스페셜샵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3116232" y="1190957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2792065" y="13975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cxnSp>
        <p:nvCxnSpPr>
          <p:cNvPr id="84" name="직선 연결선 83"/>
          <p:cNvCxnSpPr>
            <a:stCxn id="83" idx="2"/>
          </p:cNvCxnSpPr>
          <p:nvPr/>
        </p:nvCxnSpPr>
        <p:spPr>
          <a:xfrm flipH="1">
            <a:off x="3122093" y="1758061"/>
            <a:ext cx="7011" cy="142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699312" y="1900156"/>
            <a:ext cx="10991691" cy="15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2256690" y="2463836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패션잡화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256689" y="296762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슈즈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스니커즈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256689" y="3423256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해외명품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256688" y="389726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시계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주얼리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56688" y="4350076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백화점패션잡화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2256687" y="482408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백화점슈즈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10" name="직선 연결선 109"/>
          <p:cNvCxnSpPr>
            <a:stCxn id="71" idx="2"/>
            <a:endCxn id="71" idx="2"/>
          </p:cNvCxnSpPr>
          <p:nvPr/>
        </p:nvCxnSpPr>
        <p:spPr>
          <a:xfrm>
            <a:off x="2593730" y="23944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250797" y="2463836"/>
            <a:ext cx="674077" cy="291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여성의류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250796" y="2826952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트렌드 패션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1250796" y="3168282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언더웨어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1250795" y="3510415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남성의류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1250795" y="3857713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유니섹스 </a:t>
            </a:r>
            <a:r>
              <a:rPr lang="ko-KR" altLang="en-US" sz="700" dirty="0" err="1">
                <a:solidFill>
                  <a:schemeClr val="tx1"/>
                </a:solidFill>
              </a:rPr>
              <a:t>캐쥬얼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250794" y="4208630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백화점여성의류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1587837" y="23944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endCxn id="130" idx="2"/>
          </p:cNvCxnSpPr>
          <p:nvPr/>
        </p:nvCxnSpPr>
        <p:spPr>
          <a:xfrm flipH="1">
            <a:off x="683202" y="2394405"/>
            <a:ext cx="56966" cy="231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46165" y="2463836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화장품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향수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346164" y="296762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헤어바디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미용기기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46164" y="3423256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백화점명품화장품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346163" y="389726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샤넬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46163" y="4350076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MAC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3599616" y="2404296"/>
            <a:ext cx="57984" cy="230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3205613" y="2473727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유아동용품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205612" y="297751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유아동완구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도서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3205612" y="343314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유아동의류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잡화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3205611" y="390715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분유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기저귀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물티슈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205611" y="435996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백화점아동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유아</a:t>
            </a:r>
          </a:p>
        </p:txBody>
      </p:sp>
      <p:cxnSp>
        <p:nvCxnSpPr>
          <p:cNvPr id="139" name="직선 연결선 138"/>
          <p:cNvCxnSpPr/>
          <p:nvPr/>
        </p:nvCxnSpPr>
        <p:spPr>
          <a:xfrm>
            <a:off x="4468763" y="2399172"/>
            <a:ext cx="55382" cy="1394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4074760" y="2468603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스포츠패션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수영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스키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074759" y="297239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등산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자전거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골프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헬스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074759" y="3428023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백화점스포츠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레져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 flipH="1">
            <a:off x="5421548" y="2397372"/>
            <a:ext cx="4" cy="242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5027549" y="2466803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신선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가공식품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5027548" y="297059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건강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다이어트식품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5027548" y="3426223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분유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기저귀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물티슈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027547" y="3900234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주방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식기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5027547" y="4353043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백화점식품관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5027546" y="4827054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리빙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53" name="직선 연결선 152"/>
          <p:cNvCxnSpPr>
            <a:endCxn id="213" idx="0"/>
          </p:cNvCxnSpPr>
          <p:nvPr/>
        </p:nvCxnSpPr>
        <p:spPr>
          <a:xfrm flipH="1">
            <a:off x="6329818" y="2398578"/>
            <a:ext cx="51771" cy="289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5987586" y="2468009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거실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침실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주방가구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5987585" y="2971801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아동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학생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서재가구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5987585" y="342742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침구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인테리어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5987584" y="3901440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생활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수납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욕실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세제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5987584" y="435424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건강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실버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렌탈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5987583" y="4828260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백화점홈리빙</a:t>
            </a:r>
          </a:p>
        </p:txBody>
      </p:sp>
      <p:cxnSp>
        <p:nvCxnSpPr>
          <p:cNvPr id="160" name="직선 연결선 159"/>
          <p:cNvCxnSpPr/>
          <p:nvPr/>
        </p:nvCxnSpPr>
        <p:spPr>
          <a:xfrm flipH="1">
            <a:off x="7338048" y="2404296"/>
            <a:ext cx="4" cy="242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6944049" y="2473727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대형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계절가전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4048" y="297751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생활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주방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이미용가전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6944048" y="343314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디카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키덜트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자동차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6944047" y="390715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디지털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음향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휴대폰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6944047" y="435996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Pc/</a:t>
            </a:r>
            <a:r>
              <a:rPr lang="ko-KR" altLang="en-US" sz="700" dirty="0">
                <a:solidFill>
                  <a:schemeClr val="tx1"/>
                </a:solidFill>
              </a:rPr>
              <a:t>저장장치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en-US" altLang="ko-KR" sz="700" dirty="0" err="1">
                <a:solidFill>
                  <a:schemeClr val="tx1"/>
                </a:solidFill>
              </a:rPr>
              <a:t>oa</a:t>
            </a:r>
            <a:r>
              <a:rPr lang="ko-KR" altLang="en-US" sz="700" dirty="0">
                <a:solidFill>
                  <a:schemeClr val="tx1"/>
                </a:solidFill>
              </a:rPr>
              <a:t>기기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6944046" y="483397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리빙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67" name="직선 연결선 166"/>
          <p:cNvCxnSpPr>
            <a:endCxn id="172" idx="2"/>
          </p:cNvCxnSpPr>
          <p:nvPr/>
        </p:nvCxnSpPr>
        <p:spPr>
          <a:xfrm flipH="1">
            <a:off x="8232085" y="2404296"/>
            <a:ext cx="56966" cy="231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7895048" y="2473727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상품권</a:t>
            </a:r>
            <a:r>
              <a:rPr lang="en-US" altLang="ko-KR" sz="700" dirty="0">
                <a:solidFill>
                  <a:schemeClr val="tx1"/>
                </a:solidFill>
              </a:rPr>
              <a:t>/e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7895047" y="297751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꽃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악기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문구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7895047" y="343314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애완동물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7895046" y="390715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여행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허니문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숙박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7895046" y="435996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하나투어</a:t>
            </a:r>
          </a:p>
        </p:txBody>
      </p:sp>
      <p:cxnSp>
        <p:nvCxnSpPr>
          <p:cNvPr id="181" name="직선 연결선 180"/>
          <p:cNvCxnSpPr>
            <a:endCxn id="233" idx="0"/>
          </p:cNvCxnSpPr>
          <p:nvPr/>
        </p:nvCxnSpPr>
        <p:spPr>
          <a:xfrm flipH="1">
            <a:off x="10050829" y="2397878"/>
            <a:ext cx="73669" cy="384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11691003" y="2396299"/>
            <a:ext cx="57938" cy="377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/>
          <p:cNvSpPr/>
          <p:nvPr/>
        </p:nvSpPr>
        <p:spPr>
          <a:xfrm>
            <a:off x="1225736" y="4543091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백화점언더웨어</a:t>
            </a:r>
          </a:p>
        </p:txBody>
      </p:sp>
      <p:sp>
        <p:nvSpPr>
          <p:cNvPr id="206" name="직사각형 205"/>
          <p:cNvSpPr/>
          <p:nvPr/>
        </p:nvSpPr>
        <p:spPr>
          <a:xfrm>
            <a:off x="1225736" y="4884421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백화점남성의류</a:t>
            </a:r>
          </a:p>
        </p:txBody>
      </p:sp>
      <p:sp>
        <p:nvSpPr>
          <p:cNvPr id="207" name="직사각형 206"/>
          <p:cNvSpPr/>
          <p:nvPr/>
        </p:nvSpPr>
        <p:spPr>
          <a:xfrm>
            <a:off x="1225735" y="5235343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백화점진유니섹스</a:t>
            </a:r>
          </a:p>
        </p:txBody>
      </p:sp>
      <p:sp>
        <p:nvSpPr>
          <p:cNvPr id="208" name="직사각형 207"/>
          <p:cNvSpPr/>
          <p:nvPr/>
        </p:nvSpPr>
        <p:spPr>
          <a:xfrm>
            <a:off x="1225735" y="5582644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폴로랄프로렌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1225734" y="5924763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브룩스브라더스</a:t>
            </a:r>
          </a:p>
        </p:txBody>
      </p:sp>
      <p:sp>
        <p:nvSpPr>
          <p:cNvPr id="213" name="직사각형 212"/>
          <p:cNvSpPr/>
          <p:nvPr/>
        </p:nvSpPr>
        <p:spPr>
          <a:xfrm>
            <a:off x="5992779" y="5291882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바보사랑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9738854" y="2458013"/>
            <a:ext cx="674077" cy="291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바로가기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9738853" y="2821129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명품화장품</a:t>
            </a:r>
          </a:p>
        </p:txBody>
      </p:sp>
      <p:sp>
        <p:nvSpPr>
          <p:cNvPr id="218" name="직사각형 217"/>
          <p:cNvSpPr/>
          <p:nvPr/>
        </p:nvSpPr>
        <p:spPr>
          <a:xfrm>
            <a:off x="9738853" y="3162459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백화점여성의류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9738852" y="3504592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백화점언더웨어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9738852" y="3851890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유니섹스</a:t>
            </a:r>
          </a:p>
        </p:txBody>
      </p:sp>
      <p:sp>
        <p:nvSpPr>
          <p:cNvPr id="221" name="직사각형 220"/>
          <p:cNvSpPr/>
          <p:nvPr/>
        </p:nvSpPr>
        <p:spPr>
          <a:xfrm>
            <a:off x="9738851" y="4202807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백화점남성의류</a:t>
            </a:r>
          </a:p>
        </p:txBody>
      </p:sp>
      <p:sp>
        <p:nvSpPr>
          <p:cNvPr id="222" name="직사각형 221"/>
          <p:cNvSpPr/>
          <p:nvPr/>
        </p:nvSpPr>
        <p:spPr>
          <a:xfrm>
            <a:off x="9713793" y="4537268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백화점패션잡화</a:t>
            </a:r>
          </a:p>
        </p:txBody>
      </p:sp>
      <p:sp>
        <p:nvSpPr>
          <p:cNvPr id="223" name="직사각형 222"/>
          <p:cNvSpPr/>
          <p:nvPr/>
        </p:nvSpPr>
        <p:spPr>
          <a:xfrm>
            <a:off x="9713793" y="4878598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백화점슈즈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9713792" y="5229520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백화점스포츠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레져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9713792" y="5576821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백화점아동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유아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9713791" y="5918940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리빙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가전</a:t>
            </a:r>
          </a:p>
        </p:txBody>
      </p:sp>
      <p:sp>
        <p:nvSpPr>
          <p:cNvPr id="228" name="직사각형 227"/>
          <p:cNvSpPr/>
          <p:nvPr/>
        </p:nvSpPr>
        <p:spPr>
          <a:xfrm>
            <a:off x="2318875" y="5749177"/>
            <a:ext cx="674077" cy="3604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footer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3267801" y="57491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애경유통그룹소개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4141813" y="57491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이용약관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5090739" y="57491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제휴파트너쉽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9713790" y="6247468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백화점식품관</a:t>
            </a:r>
          </a:p>
        </p:txBody>
      </p:sp>
      <p:sp>
        <p:nvSpPr>
          <p:cNvPr id="236" name="직사각형 235"/>
          <p:cNvSpPr/>
          <p:nvPr/>
        </p:nvSpPr>
        <p:spPr>
          <a:xfrm>
            <a:off x="11298133" y="2462732"/>
            <a:ext cx="674077" cy="223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뷰티전문관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11298130" y="2782208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해외직구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11298130" y="3052609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펫샵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11289157" y="3351193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애경</a:t>
            </a:r>
          </a:p>
        </p:txBody>
      </p:sp>
      <p:sp>
        <p:nvSpPr>
          <p:cNvPr id="240" name="직사각형 239"/>
          <p:cNvSpPr/>
          <p:nvPr/>
        </p:nvSpPr>
        <p:spPr>
          <a:xfrm>
            <a:off x="11298130" y="3638541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샤넬</a:t>
            </a:r>
          </a:p>
        </p:txBody>
      </p:sp>
      <p:sp>
        <p:nvSpPr>
          <p:cNvPr id="241" name="직사각형 240"/>
          <p:cNvSpPr/>
          <p:nvPr/>
        </p:nvSpPr>
        <p:spPr>
          <a:xfrm>
            <a:off x="11312256" y="3941370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MAC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11298130" y="4224294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태그온뷰티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11298130" y="4505172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랄프로렌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11298460" y="4774642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나이키</a:t>
            </a:r>
          </a:p>
        </p:txBody>
      </p:sp>
      <p:sp>
        <p:nvSpPr>
          <p:cNvPr id="245" name="직사각형 244"/>
          <p:cNvSpPr/>
          <p:nvPr/>
        </p:nvSpPr>
        <p:spPr>
          <a:xfrm>
            <a:off x="11293266" y="5060480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아디다스</a:t>
            </a:r>
          </a:p>
        </p:txBody>
      </p:sp>
      <p:sp>
        <p:nvSpPr>
          <p:cNvPr id="246" name="직사각형 245"/>
          <p:cNvSpPr/>
          <p:nvPr/>
        </p:nvSpPr>
        <p:spPr>
          <a:xfrm>
            <a:off x="11288694" y="5314232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코치</a:t>
            </a:r>
          </a:p>
        </p:txBody>
      </p:sp>
      <p:sp>
        <p:nvSpPr>
          <p:cNvPr id="247" name="직사각형 246"/>
          <p:cNvSpPr/>
          <p:nvPr/>
        </p:nvSpPr>
        <p:spPr>
          <a:xfrm>
            <a:off x="11289808" y="5594622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롱샴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11322115" y="5837115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마이클코어스</a:t>
            </a:r>
          </a:p>
        </p:txBody>
      </p:sp>
      <p:sp>
        <p:nvSpPr>
          <p:cNvPr id="249" name="직사각형 248"/>
          <p:cNvSpPr/>
          <p:nvPr/>
        </p:nvSpPr>
        <p:spPr>
          <a:xfrm>
            <a:off x="11317543" y="6090867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브룩브라더스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11318657" y="6371257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애플</a:t>
            </a:r>
          </a:p>
        </p:txBody>
      </p:sp>
    </p:spTree>
    <p:extLst>
      <p:ext uri="{BB962C8B-B14F-4D97-AF65-F5344CB8AC3E}">
        <p14:creationId xmlns:p14="http://schemas.microsoft.com/office/powerpoint/2010/main" val="3508365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직선 연결선 166"/>
          <p:cNvCxnSpPr>
            <a:stCxn id="76" idx="0"/>
          </p:cNvCxnSpPr>
          <p:nvPr/>
        </p:nvCxnSpPr>
        <p:spPr>
          <a:xfrm flipH="1">
            <a:off x="8218061" y="2033921"/>
            <a:ext cx="24907" cy="166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2455978" y="5929419"/>
            <a:ext cx="6890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endCxn id="207" idx="2"/>
          </p:cNvCxnSpPr>
          <p:nvPr/>
        </p:nvCxnSpPr>
        <p:spPr>
          <a:xfrm flipH="1">
            <a:off x="1562774" y="2394405"/>
            <a:ext cx="82026" cy="3091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71" idx="2"/>
            <a:endCxn id="108" idx="0"/>
          </p:cNvCxnSpPr>
          <p:nvPr/>
        </p:nvCxnSpPr>
        <p:spPr>
          <a:xfrm flipH="1">
            <a:off x="2593726" y="2394405"/>
            <a:ext cx="4" cy="242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0038392" y="191991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1675420" y="189945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8263325" y="191421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255617" y="1930288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97845" y="1901837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659313" y="1894128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2610995" y="1894982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485685" y="1891437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4524145" y="191485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5424385" y="1907665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6324625" y="1907260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580467" y="1206589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7" idx="3"/>
            <a:endCxn id="16" idx="1"/>
          </p:cNvCxnSpPr>
          <p:nvPr/>
        </p:nvCxnSpPr>
        <p:spPr>
          <a:xfrm>
            <a:off x="975946" y="845497"/>
            <a:ext cx="87529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171717"/>
            <a:ext cx="2743200" cy="365125"/>
          </a:xfrm>
        </p:spPr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171717"/>
            <a:ext cx="4114800" cy="365125"/>
          </a:xfrm>
        </p:spPr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171717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1927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IA : to-be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5992779" y="665255"/>
            <a:ext cx="674077" cy="3604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ak</a:t>
            </a:r>
            <a:r>
              <a:rPr lang="en-US" altLang="ko-KR" sz="800" dirty="0">
                <a:solidFill>
                  <a:schemeClr val="tx1"/>
                </a:solidFill>
              </a:rPr>
              <a:t> mall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1869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50795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56691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05617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79629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28555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7003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905929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779941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28867" y="66525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91517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14455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463381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77426" y="1407977"/>
            <a:ext cx="674077" cy="348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426352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300364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249290" y="14079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45946" y="574930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입점문의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94872" y="574930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개인정보처리방침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868884" y="574930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개인정보보호</a:t>
            </a:r>
            <a:r>
              <a:rPr lang="en-US" altLang="ko-KR" sz="700" dirty="0">
                <a:solidFill>
                  <a:schemeClr val="tx1"/>
                </a:solidFill>
              </a:rPr>
              <a:t>10</a:t>
            </a:r>
            <a:r>
              <a:rPr lang="ko-KR" altLang="en-US" sz="700" dirty="0">
                <a:solidFill>
                  <a:schemeClr val="tx1"/>
                </a:solidFill>
              </a:rPr>
              <a:t>계명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817810" y="574930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이메일무단수집거부</a:t>
            </a:r>
          </a:p>
        </p:txBody>
      </p:sp>
      <p:cxnSp>
        <p:nvCxnSpPr>
          <p:cNvPr id="39" name="직선 연결선 38"/>
          <p:cNvCxnSpPr>
            <a:stCxn id="6" idx="2"/>
            <a:endCxn id="6" idx="2"/>
          </p:cNvCxnSpPr>
          <p:nvPr/>
        </p:nvCxnSpPr>
        <p:spPr>
          <a:xfrm>
            <a:off x="6329818" y="10257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6" idx="2"/>
          </p:cNvCxnSpPr>
          <p:nvPr/>
        </p:nvCxnSpPr>
        <p:spPr>
          <a:xfrm>
            <a:off x="6329818" y="1025739"/>
            <a:ext cx="9317" cy="152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115406" y="1167738"/>
            <a:ext cx="8470922" cy="38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17" idx="0"/>
          </p:cNvCxnSpPr>
          <p:nvPr/>
        </p:nvCxnSpPr>
        <p:spPr>
          <a:xfrm>
            <a:off x="5022695" y="1178138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935845" y="1171283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810535" y="1167738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848995" y="1191151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9749235" y="1183966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649475" y="1183561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46809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화장품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250795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패션의류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256691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잡화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슈즈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205617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유아동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79629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스포츠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레저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28555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식품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주방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6957003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디지털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7905929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여행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728867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플라자백화점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1286599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스페셜샵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바로가기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3116232" y="1190957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2792065" y="13975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cxnSp>
        <p:nvCxnSpPr>
          <p:cNvPr id="84" name="직선 연결선 83"/>
          <p:cNvCxnSpPr>
            <a:stCxn id="83" idx="2"/>
          </p:cNvCxnSpPr>
          <p:nvPr/>
        </p:nvCxnSpPr>
        <p:spPr>
          <a:xfrm flipH="1">
            <a:off x="3122093" y="1758061"/>
            <a:ext cx="7011" cy="142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699312" y="1900156"/>
            <a:ext cx="10991691" cy="15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2256690" y="2463836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256689" y="296762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슈즈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스니커즈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256689" y="3423256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해외명품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256688" y="389726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시계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주얼리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56688" y="4350076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백화점패션잡화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2256687" y="482408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백화점슈즈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10" name="직선 연결선 109"/>
          <p:cNvCxnSpPr>
            <a:stCxn id="71" idx="2"/>
            <a:endCxn id="71" idx="2"/>
          </p:cNvCxnSpPr>
          <p:nvPr/>
        </p:nvCxnSpPr>
        <p:spPr>
          <a:xfrm>
            <a:off x="2593730" y="23944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250797" y="2463836"/>
            <a:ext cx="674077" cy="291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여성의류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250796" y="2826952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트렌드 패션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1250796" y="3168282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언더웨어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1250795" y="3510415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남성의류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1250795" y="3857713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유니섹스 </a:t>
            </a:r>
            <a:r>
              <a:rPr lang="ko-KR" altLang="en-US" sz="700" dirty="0" err="1">
                <a:solidFill>
                  <a:schemeClr val="tx1"/>
                </a:solidFill>
              </a:rPr>
              <a:t>캐쥬얼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250794" y="4208630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백화점여성의류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1587837" y="23944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 flipH="1">
            <a:off x="683202" y="2394405"/>
            <a:ext cx="56966" cy="231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46165" y="2463836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화장품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346164" y="296762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향수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46164" y="3423256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백화점명품화장품</a:t>
            </a:r>
          </a:p>
        </p:txBody>
      </p:sp>
      <p:cxnSp>
        <p:nvCxnSpPr>
          <p:cNvPr id="132" name="직선 연결선 131"/>
          <p:cNvCxnSpPr/>
          <p:nvPr/>
        </p:nvCxnSpPr>
        <p:spPr>
          <a:xfrm>
            <a:off x="3599616" y="2404296"/>
            <a:ext cx="57984" cy="230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3205613" y="2473727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유아동용품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205612" y="297751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유아동완구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도서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3205612" y="343314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유아동의류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잡화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3205611" y="390715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분유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기저귀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물티슈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205611" y="435996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백화점아동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유아</a:t>
            </a:r>
          </a:p>
        </p:txBody>
      </p:sp>
      <p:cxnSp>
        <p:nvCxnSpPr>
          <p:cNvPr id="139" name="직선 연결선 138"/>
          <p:cNvCxnSpPr>
            <a:endCxn id="202" idx="2"/>
          </p:cNvCxnSpPr>
          <p:nvPr/>
        </p:nvCxnSpPr>
        <p:spPr>
          <a:xfrm flipH="1">
            <a:off x="4397279" y="2399172"/>
            <a:ext cx="71484" cy="2534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4074760" y="2468603"/>
            <a:ext cx="674077" cy="224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스포츠패션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074759" y="2972395"/>
            <a:ext cx="674077" cy="195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등산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056824" y="4284560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백화점스포츠</a:t>
            </a:r>
          </a:p>
        </p:txBody>
      </p:sp>
      <p:cxnSp>
        <p:nvCxnSpPr>
          <p:cNvPr id="146" name="직선 연결선 145"/>
          <p:cNvCxnSpPr/>
          <p:nvPr/>
        </p:nvCxnSpPr>
        <p:spPr>
          <a:xfrm flipH="1">
            <a:off x="5421548" y="2397372"/>
            <a:ext cx="4" cy="242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5027549" y="2466803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신선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가공식품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5027548" y="2970595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건강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다이어트식품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5027548" y="3426223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분유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기저귀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물티슈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027547" y="3900234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주방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식기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5027547" y="4353043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백화점식품관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5027546" y="4827054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리빙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6339315" y="2080302"/>
            <a:ext cx="43669" cy="332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5987586" y="2468009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거실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침실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주방가구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5987585" y="2971801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아동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학생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서재가구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5987585" y="342742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침구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인테리어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5987584" y="3901440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욕실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세제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5987584" y="435424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건강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실버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렌탈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5987583" y="4828260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백화점홈리빙</a:t>
            </a:r>
          </a:p>
        </p:txBody>
      </p:sp>
      <p:cxnSp>
        <p:nvCxnSpPr>
          <p:cNvPr id="160" name="직선 연결선 159"/>
          <p:cNvCxnSpPr/>
          <p:nvPr/>
        </p:nvCxnSpPr>
        <p:spPr>
          <a:xfrm flipH="1">
            <a:off x="7338048" y="2404296"/>
            <a:ext cx="4" cy="242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6944049" y="2473727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대형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계절가전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4048" y="297751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생활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주방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이미용가전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6944048" y="343314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디카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자동차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6944047" y="390715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디지털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음향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휴대폰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6944047" y="435996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Pc/</a:t>
            </a:r>
            <a:r>
              <a:rPr lang="ko-KR" altLang="en-US" sz="700" dirty="0">
                <a:solidFill>
                  <a:schemeClr val="tx1"/>
                </a:solidFill>
              </a:rPr>
              <a:t>저장장치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en-US" altLang="ko-KR" sz="700" dirty="0" err="1">
                <a:solidFill>
                  <a:schemeClr val="tx1"/>
                </a:solidFill>
              </a:rPr>
              <a:t>oa</a:t>
            </a:r>
            <a:r>
              <a:rPr lang="ko-KR" altLang="en-US" sz="700" dirty="0">
                <a:solidFill>
                  <a:schemeClr val="tx1"/>
                </a:solidFill>
              </a:rPr>
              <a:t>기기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6944046" y="4833978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리빙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895048" y="2473727"/>
            <a:ext cx="674077" cy="42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상품권</a:t>
            </a:r>
            <a:r>
              <a:rPr lang="en-US" altLang="ko-KR" sz="700" dirty="0">
                <a:solidFill>
                  <a:schemeClr val="tx1"/>
                </a:solidFill>
              </a:rPr>
              <a:t>/e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7903135" y="3391574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여행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허니문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숙박</a:t>
            </a:r>
          </a:p>
        </p:txBody>
      </p:sp>
      <p:cxnSp>
        <p:nvCxnSpPr>
          <p:cNvPr id="181" name="직선 연결선 180"/>
          <p:cNvCxnSpPr>
            <a:endCxn id="233" idx="0"/>
          </p:cNvCxnSpPr>
          <p:nvPr/>
        </p:nvCxnSpPr>
        <p:spPr>
          <a:xfrm flipH="1">
            <a:off x="10050829" y="2397878"/>
            <a:ext cx="73669" cy="384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11691003" y="2396299"/>
            <a:ext cx="100951" cy="4304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/>
          <p:cNvSpPr/>
          <p:nvPr/>
        </p:nvSpPr>
        <p:spPr>
          <a:xfrm>
            <a:off x="1225736" y="4543091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백화점언더웨어</a:t>
            </a:r>
          </a:p>
        </p:txBody>
      </p:sp>
      <p:sp>
        <p:nvSpPr>
          <p:cNvPr id="206" name="직사각형 205"/>
          <p:cNvSpPr/>
          <p:nvPr/>
        </p:nvSpPr>
        <p:spPr>
          <a:xfrm>
            <a:off x="1225736" y="4884421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백화점남성의류</a:t>
            </a:r>
          </a:p>
        </p:txBody>
      </p:sp>
      <p:sp>
        <p:nvSpPr>
          <p:cNvPr id="207" name="직사각형 206"/>
          <p:cNvSpPr/>
          <p:nvPr/>
        </p:nvSpPr>
        <p:spPr>
          <a:xfrm>
            <a:off x="1225735" y="5235343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백화점진유니섹스</a:t>
            </a:r>
          </a:p>
        </p:txBody>
      </p:sp>
      <p:sp>
        <p:nvSpPr>
          <p:cNvPr id="213" name="직사각형 212"/>
          <p:cNvSpPr/>
          <p:nvPr/>
        </p:nvSpPr>
        <p:spPr>
          <a:xfrm>
            <a:off x="11296318" y="2714835"/>
            <a:ext cx="674077" cy="2561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바보사랑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9738854" y="2458013"/>
            <a:ext cx="674077" cy="291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바로가기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9738853" y="2821129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명품화장품</a:t>
            </a:r>
          </a:p>
        </p:txBody>
      </p:sp>
      <p:sp>
        <p:nvSpPr>
          <p:cNvPr id="218" name="직사각형 217"/>
          <p:cNvSpPr/>
          <p:nvPr/>
        </p:nvSpPr>
        <p:spPr>
          <a:xfrm>
            <a:off x="9738853" y="3162459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백화점여성의류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9738852" y="3504592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백화점언더웨어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9738852" y="3851890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유니섹스</a:t>
            </a:r>
          </a:p>
        </p:txBody>
      </p:sp>
      <p:sp>
        <p:nvSpPr>
          <p:cNvPr id="221" name="직사각형 220"/>
          <p:cNvSpPr/>
          <p:nvPr/>
        </p:nvSpPr>
        <p:spPr>
          <a:xfrm>
            <a:off x="9738851" y="4202807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백화점남성의류</a:t>
            </a:r>
          </a:p>
        </p:txBody>
      </p:sp>
      <p:sp>
        <p:nvSpPr>
          <p:cNvPr id="222" name="직사각형 221"/>
          <p:cNvSpPr/>
          <p:nvPr/>
        </p:nvSpPr>
        <p:spPr>
          <a:xfrm>
            <a:off x="9713793" y="4537268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백화점패션잡화</a:t>
            </a:r>
          </a:p>
        </p:txBody>
      </p:sp>
      <p:sp>
        <p:nvSpPr>
          <p:cNvPr id="223" name="직사각형 222"/>
          <p:cNvSpPr/>
          <p:nvPr/>
        </p:nvSpPr>
        <p:spPr>
          <a:xfrm>
            <a:off x="9713793" y="4878598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백화점슈즈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9713792" y="5229520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백화점스포츠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레져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9713792" y="5576821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백화점아동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유아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9713791" y="5918940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백화점홈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리빙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가전</a:t>
            </a:r>
          </a:p>
        </p:txBody>
      </p:sp>
      <p:sp>
        <p:nvSpPr>
          <p:cNvPr id="228" name="직사각형 227"/>
          <p:cNvSpPr/>
          <p:nvPr/>
        </p:nvSpPr>
        <p:spPr>
          <a:xfrm>
            <a:off x="2318875" y="5749177"/>
            <a:ext cx="674077" cy="3604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footer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3267801" y="57491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애경유통그룹소개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4141813" y="57491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이용약관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5090739" y="574917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제휴파트너쉽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9713790" y="6247468"/>
            <a:ext cx="674077" cy="250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백화점식품관</a:t>
            </a:r>
          </a:p>
        </p:txBody>
      </p:sp>
      <p:sp>
        <p:nvSpPr>
          <p:cNvPr id="237" name="직사각형 236"/>
          <p:cNvSpPr/>
          <p:nvPr/>
        </p:nvSpPr>
        <p:spPr>
          <a:xfrm>
            <a:off x="11281902" y="2448751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해외직구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11298130" y="3052609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펫샵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11289157" y="3351193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애경</a:t>
            </a:r>
          </a:p>
        </p:txBody>
      </p:sp>
      <p:sp>
        <p:nvSpPr>
          <p:cNvPr id="240" name="직사각형 239"/>
          <p:cNvSpPr/>
          <p:nvPr/>
        </p:nvSpPr>
        <p:spPr>
          <a:xfrm>
            <a:off x="11298130" y="3638541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샤넬</a:t>
            </a:r>
          </a:p>
        </p:txBody>
      </p:sp>
      <p:sp>
        <p:nvSpPr>
          <p:cNvPr id="241" name="직사각형 240"/>
          <p:cNvSpPr/>
          <p:nvPr/>
        </p:nvSpPr>
        <p:spPr>
          <a:xfrm>
            <a:off x="11312256" y="3941370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MAC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11298130" y="4224294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태그온뷰티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11298130" y="4505172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랄프로렌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11298460" y="4774642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나이키</a:t>
            </a:r>
          </a:p>
        </p:txBody>
      </p:sp>
      <p:sp>
        <p:nvSpPr>
          <p:cNvPr id="245" name="직사각형 244"/>
          <p:cNvSpPr/>
          <p:nvPr/>
        </p:nvSpPr>
        <p:spPr>
          <a:xfrm>
            <a:off x="11293266" y="5060480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아디다스</a:t>
            </a:r>
          </a:p>
        </p:txBody>
      </p:sp>
      <p:sp>
        <p:nvSpPr>
          <p:cNvPr id="246" name="직사각형 245"/>
          <p:cNvSpPr/>
          <p:nvPr/>
        </p:nvSpPr>
        <p:spPr>
          <a:xfrm>
            <a:off x="11288694" y="5314232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코치</a:t>
            </a:r>
          </a:p>
        </p:txBody>
      </p:sp>
      <p:sp>
        <p:nvSpPr>
          <p:cNvPr id="247" name="직사각형 246"/>
          <p:cNvSpPr/>
          <p:nvPr/>
        </p:nvSpPr>
        <p:spPr>
          <a:xfrm>
            <a:off x="11289808" y="5594622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롱샴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11322115" y="5837115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마이클코어스</a:t>
            </a:r>
          </a:p>
        </p:txBody>
      </p:sp>
      <p:sp>
        <p:nvSpPr>
          <p:cNvPr id="249" name="직사각형 248"/>
          <p:cNvSpPr/>
          <p:nvPr/>
        </p:nvSpPr>
        <p:spPr>
          <a:xfrm>
            <a:off x="11328736" y="6091301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브룩브라더스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11338381" y="6333715"/>
            <a:ext cx="674077" cy="19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애플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339826" y="385715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미용기기</a:t>
            </a:r>
          </a:p>
        </p:txBody>
      </p:sp>
      <p:sp>
        <p:nvSpPr>
          <p:cNvPr id="174" name="직사각형 173"/>
          <p:cNvSpPr/>
          <p:nvPr/>
        </p:nvSpPr>
        <p:spPr>
          <a:xfrm>
            <a:off x="349252" y="4289439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헤어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346809" y="4691767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바디</a:t>
            </a:r>
          </a:p>
        </p:txBody>
      </p:sp>
      <p:cxnSp>
        <p:nvCxnSpPr>
          <p:cNvPr id="176" name="직선 연결선 175"/>
          <p:cNvCxnSpPr/>
          <p:nvPr/>
        </p:nvCxnSpPr>
        <p:spPr>
          <a:xfrm>
            <a:off x="10868961" y="1923398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10511565" y="2043109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키덜트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78" name="직선 연결선 177"/>
          <p:cNvCxnSpPr>
            <a:endCxn id="214" idx="2"/>
          </p:cNvCxnSpPr>
          <p:nvPr/>
        </p:nvCxnSpPr>
        <p:spPr>
          <a:xfrm flipH="1">
            <a:off x="10853862" y="2413484"/>
            <a:ext cx="40825" cy="195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10500684" y="2482915"/>
            <a:ext cx="674077" cy="305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토이룸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10500682" y="2846313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피규어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스태츄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85" name="직선 연결선 184"/>
          <p:cNvCxnSpPr/>
          <p:nvPr/>
        </p:nvCxnSpPr>
        <p:spPr>
          <a:xfrm>
            <a:off x="9198171" y="1910449"/>
            <a:ext cx="5861" cy="229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8840775" y="2030160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취미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문방구</a:t>
            </a:r>
          </a:p>
        </p:txBody>
      </p:sp>
      <p:cxnSp>
        <p:nvCxnSpPr>
          <p:cNvPr id="187" name="직선 연결선 186"/>
          <p:cNvCxnSpPr>
            <a:endCxn id="191" idx="2"/>
          </p:cNvCxnSpPr>
          <p:nvPr/>
        </p:nvCxnSpPr>
        <p:spPr>
          <a:xfrm flipH="1">
            <a:off x="9192494" y="2400535"/>
            <a:ext cx="31403" cy="957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/>
          <p:cNvSpPr/>
          <p:nvPr/>
        </p:nvSpPr>
        <p:spPr>
          <a:xfrm>
            <a:off x="7905928" y="2947556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꽃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문구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855455" y="2997590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애완동물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8840775" y="2493570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악기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11353800" y="6579841"/>
            <a:ext cx="674077" cy="186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하나투어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4067510" y="3419810"/>
            <a:ext cx="674077" cy="248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스키</a:t>
            </a:r>
          </a:p>
        </p:txBody>
      </p:sp>
      <p:sp>
        <p:nvSpPr>
          <p:cNvPr id="196" name="직사각형 195"/>
          <p:cNvSpPr/>
          <p:nvPr/>
        </p:nvSpPr>
        <p:spPr>
          <a:xfrm>
            <a:off x="4066033" y="3995779"/>
            <a:ext cx="674077" cy="212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헬스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4060249" y="3720838"/>
            <a:ext cx="674077" cy="212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골프</a:t>
            </a:r>
          </a:p>
        </p:txBody>
      </p:sp>
      <p:sp>
        <p:nvSpPr>
          <p:cNvPr id="200" name="직사각형 199"/>
          <p:cNvSpPr/>
          <p:nvPr/>
        </p:nvSpPr>
        <p:spPr>
          <a:xfrm>
            <a:off x="4059981" y="2718945"/>
            <a:ext cx="674077" cy="224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수영</a:t>
            </a:r>
          </a:p>
        </p:txBody>
      </p:sp>
      <p:sp>
        <p:nvSpPr>
          <p:cNvPr id="201" name="직사각형 200"/>
          <p:cNvSpPr/>
          <p:nvPr/>
        </p:nvSpPr>
        <p:spPr>
          <a:xfrm>
            <a:off x="4069770" y="3195104"/>
            <a:ext cx="674077" cy="195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자전거</a:t>
            </a:r>
          </a:p>
        </p:txBody>
      </p:sp>
      <p:sp>
        <p:nvSpPr>
          <p:cNvPr id="202" name="직사각형 201"/>
          <p:cNvSpPr/>
          <p:nvPr/>
        </p:nvSpPr>
        <p:spPr>
          <a:xfrm>
            <a:off x="4060240" y="4720451"/>
            <a:ext cx="674077" cy="212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레져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977481" y="2033921"/>
            <a:ext cx="674077" cy="360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가구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생활</a:t>
            </a:r>
          </a:p>
        </p:txBody>
      </p:sp>
      <p:sp>
        <p:nvSpPr>
          <p:cNvPr id="210" name="직사각형 209"/>
          <p:cNvSpPr/>
          <p:nvPr/>
        </p:nvSpPr>
        <p:spPr>
          <a:xfrm>
            <a:off x="5976390" y="5264300"/>
            <a:ext cx="674077" cy="36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생활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수납</a:t>
            </a:r>
          </a:p>
        </p:txBody>
      </p:sp>
      <p:sp>
        <p:nvSpPr>
          <p:cNvPr id="211" name="직사각형 210"/>
          <p:cNvSpPr/>
          <p:nvPr/>
        </p:nvSpPr>
        <p:spPr>
          <a:xfrm>
            <a:off x="10500682" y="3276559"/>
            <a:ext cx="674077" cy="305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건담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 err="1">
                <a:solidFill>
                  <a:schemeClr val="tx1"/>
                </a:solidFill>
              </a:rPr>
              <a:t>건프라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10503541" y="3640776"/>
            <a:ext cx="674077" cy="305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드론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10516823" y="4058870"/>
            <a:ext cx="674077" cy="305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스마트 </a:t>
            </a:r>
            <a:r>
              <a:rPr lang="ko-KR" altLang="en-US" sz="700" dirty="0" err="1">
                <a:solidFill>
                  <a:schemeClr val="tx1"/>
                </a:solidFill>
              </a:rPr>
              <a:t>모빌리티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25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8034" y="449769"/>
            <a:ext cx="113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IA </a:t>
            </a:r>
            <a:r>
              <a:rPr lang="ko-KR" altLang="en-US" sz="2200" b="1" dirty="0"/>
              <a:t>결론</a:t>
            </a:r>
            <a:endParaRPr lang="ko-KR" altLang="en-US" sz="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43281" y="3064505"/>
            <a:ext cx="8768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As-is</a:t>
            </a:r>
            <a:r>
              <a:rPr lang="ko-KR" altLang="en-US" sz="1000" dirty="0"/>
              <a:t>에서 직관적이지 않게 표시된 이름은 사용자가 이용하였을 때 클릭해서 들어가보지 않는 이상 어떤 버튼인지 모를 것 같아</a:t>
            </a:r>
            <a:endParaRPr lang="en-US" altLang="ko-KR" sz="1000" dirty="0"/>
          </a:p>
          <a:p>
            <a:r>
              <a:rPr lang="en-US" altLang="ko-KR" sz="1000" dirty="0"/>
              <a:t>            </a:t>
            </a:r>
            <a:r>
              <a:rPr lang="ko-KR" altLang="en-US" sz="1000" dirty="0"/>
              <a:t> 카테고리의 이름을 직관적으로 변경하고 웹보다 더 사용하기 편하다고 느낀 </a:t>
            </a:r>
            <a:r>
              <a:rPr lang="en-US" altLang="ko-KR" sz="1000" dirty="0" err="1"/>
              <a:t>ak</a:t>
            </a:r>
            <a:r>
              <a:rPr lang="ko-KR" altLang="en-US" sz="1000" dirty="0"/>
              <a:t>어플리케이션을 참고 하여 카테고리의 이름을 변경했다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             카테고리에 같이 묶여있는 상품들이 너무 많아 복잡하게 느낄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연관성이 없는 카테고리는 다른 카테고리로 빼서</a:t>
            </a:r>
            <a:r>
              <a:rPr lang="en-US" altLang="ko-KR" sz="1000" dirty="0"/>
              <a:t> </a:t>
            </a:r>
            <a:r>
              <a:rPr lang="ko-KR" altLang="en-US" sz="1000" dirty="0"/>
              <a:t>따로 나누어</a:t>
            </a:r>
            <a:endParaRPr lang="en-US" altLang="ko-KR" sz="1000" dirty="0"/>
          </a:p>
          <a:p>
            <a:r>
              <a:rPr lang="en-US" altLang="ko-KR" sz="1000" dirty="0"/>
              <a:t>             </a:t>
            </a:r>
            <a:r>
              <a:rPr lang="ko-KR" altLang="en-US" sz="1000" dirty="0"/>
              <a:t>사용자가 이용하였을 때 복잡한 느낌은 줄이고 원하는 카테고리를 빠르게 찾을 수 있게 하였다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6037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94007" y="2700600"/>
            <a:ext cx="7803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Pc, tablet, mobile – </a:t>
            </a:r>
            <a:r>
              <a:rPr lang="ko-KR" altLang="en-US" sz="2200" b="1" dirty="0"/>
              <a:t>메인 화면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일반 회원가입</a:t>
            </a:r>
            <a:r>
              <a:rPr lang="en-US" altLang="ko-KR" sz="2200" b="1" dirty="0"/>
              <a:t>, </a:t>
            </a:r>
            <a:r>
              <a:rPr lang="en-US" altLang="ko-KR" sz="2200" b="1" dirty="0" err="1"/>
              <a:t>sns</a:t>
            </a:r>
            <a:r>
              <a:rPr lang="ko-KR" altLang="en-US" sz="2200" b="1" dirty="0"/>
              <a:t>회원가입</a:t>
            </a:r>
            <a:endParaRPr lang="en-US" altLang="ko-KR" sz="2200" b="1" dirty="0"/>
          </a:p>
          <a:p>
            <a:pPr algn="ctr"/>
            <a:r>
              <a:rPr lang="ko-KR" altLang="en-US" sz="2200" b="1" dirty="0"/>
              <a:t>와이어 프레임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32785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841381" y="2390655"/>
            <a:ext cx="7600945" cy="285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41553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메인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64223" y="1640914"/>
            <a:ext cx="5249004" cy="272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77303" y="951213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9204107" y="1662891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841381" y="2355490"/>
            <a:ext cx="7663959" cy="292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355015" y="5029200"/>
            <a:ext cx="1002323" cy="1846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10172702" y="5095142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flipH="1">
            <a:off x="9391654" y="5054516"/>
            <a:ext cx="152400" cy="13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07179" y="736655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헤더영역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컨텐츠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23487" y="5454224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270983" y="5459490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066336" y="5455436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243398" y="5459490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45"/>
          <p:cNvSpPr/>
          <p:nvPr/>
        </p:nvSpPr>
        <p:spPr>
          <a:xfrm>
            <a:off x="10325102" y="5643195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 flipH="1">
            <a:off x="3042145" y="5646128"/>
            <a:ext cx="140670" cy="11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694814" y="2192406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164485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13411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153400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102326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976338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8170987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119913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9993925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836821" y="200684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596347" y="201548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96813" y="201548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88560" y="2015487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03496" y="201548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782167" y="201548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572007" y="200684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841381" y="2011154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323487" y="5454224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275376" y="5465969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7247791" y="5476140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083392" y="5446832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10816367" y="5058991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0677883" y="3622687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10677883" y="3622687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10677883" y="3009227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>
            <a:off x="11342634" y="3435119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 flipH="1">
            <a:off x="10715259" y="3425482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/>
          <p:cNvCxnSpPr/>
          <p:nvPr/>
        </p:nvCxnSpPr>
        <p:spPr>
          <a:xfrm>
            <a:off x="10677882" y="3028088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9689123" y="5058991"/>
            <a:ext cx="140677" cy="93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261" y="256339"/>
            <a:ext cx="2258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고객의 요구사항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1511" y="1798456"/>
            <a:ext cx="55889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en-US" altLang="ko-KR" dirty="0"/>
              <a:t>E-COMMERCE</a:t>
            </a:r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/>
              <a:t>회원가입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 err="1"/>
              <a:t>메인화면</a:t>
            </a:r>
            <a:endParaRPr lang="en-US" altLang="ko-KR" dirty="0"/>
          </a:p>
          <a:p>
            <a:pPr marL="342900" indent="-342900" algn="ctr">
              <a:spcBef>
                <a:spcPts val="1800"/>
              </a:spcBef>
              <a:buAutoNum type="arabicPeriod"/>
            </a:pPr>
            <a:r>
              <a:rPr lang="ko-KR" altLang="en-US" dirty="0" err="1"/>
              <a:t>반응형웹</a:t>
            </a:r>
            <a:r>
              <a:rPr lang="ko-KR" altLang="en-US" dirty="0"/>
              <a:t> </a:t>
            </a:r>
            <a:r>
              <a:rPr lang="en-US" altLang="ko-KR" dirty="0"/>
              <a:t>– mobile, tablet, pc</a:t>
            </a:r>
          </a:p>
          <a:p>
            <a:pPr algn="ctr">
              <a:spcBef>
                <a:spcPts val="1800"/>
              </a:spcBef>
            </a:pPr>
            <a:endParaRPr lang="en-US" altLang="ko-KR" dirty="0"/>
          </a:p>
          <a:p>
            <a:pPr>
              <a:spcBef>
                <a:spcPts val="180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3182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41553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메인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495813" y="4558772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53623" y="1678775"/>
            <a:ext cx="2958603" cy="1944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07179" y="73665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컨텐츠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0357329" y="3122468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0357329" y="312246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0357329" y="2509008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>
            <a:off x="11022080" y="293490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 flipH="1">
            <a:off x="10394705" y="2925263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3334575" y="3455669"/>
            <a:ext cx="2976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838307" y="1678774"/>
            <a:ext cx="2958603" cy="1944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6819259" y="3455668"/>
            <a:ext cx="2976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351344" y="3937153"/>
            <a:ext cx="2958603" cy="1944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/>
          <p:nvPr/>
        </p:nvCxnSpPr>
        <p:spPr>
          <a:xfrm>
            <a:off x="3332296" y="5714047"/>
            <a:ext cx="2976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836028" y="3937152"/>
            <a:ext cx="2958603" cy="1944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6816980" y="5714046"/>
            <a:ext cx="2976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15527" y="1678774"/>
            <a:ext cx="2993549" cy="1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820091" y="1678774"/>
            <a:ext cx="2993549" cy="1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332296" y="3927505"/>
            <a:ext cx="2993549" cy="1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816980" y="3937153"/>
            <a:ext cx="2993549" cy="1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472056" y="3348114"/>
            <a:ext cx="101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186145" y="3344893"/>
            <a:ext cx="101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472056" y="5603545"/>
            <a:ext cx="101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186145" y="5600324"/>
            <a:ext cx="101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357329" y="2509008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332296" y="931985"/>
            <a:ext cx="2031012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3351344" y="931985"/>
            <a:ext cx="2027259" cy="589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550888" y="932952"/>
            <a:ext cx="2031012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/>
          <p:nvPr/>
        </p:nvCxnSpPr>
        <p:spPr>
          <a:xfrm>
            <a:off x="5569936" y="932952"/>
            <a:ext cx="2027259" cy="589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7759260" y="932952"/>
            <a:ext cx="2031012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>
            <a:off x="7778308" y="932952"/>
            <a:ext cx="2027259" cy="589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10394705" y="1936148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54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41553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메인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70235" y="5342452"/>
            <a:ext cx="904532" cy="627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7179" y="736655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컨텐츠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푸터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3421630" y="5722951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4394301" y="5711613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5366972" y="5711613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36563" y="537246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56626" y="537246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93463" y="535609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14788" y="537246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312634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49471" y="5355847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70796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537394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307445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480578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0530982" y="56477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301033" y="56477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474166" y="56477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292837" y="5894665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767649" y="3141158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629165" y="1704854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/>
          <p:cNvCxnSpPr/>
          <p:nvPr/>
        </p:nvCxnSpPr>
        <p:spPr>
          <a:xfrm>
            <a:off x="10629165" y="1704854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10629165" y="1091394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오른쪽 화살표 63"/>
          <p:cNvSpPr/>
          <p:nvPr/>
        </p:nvSpPr>
        <p:spPr>
          <a:xfrm>
            <a:off x="11293916" y="1517286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화살표 64"/>
          <p:cNvSpPr/>
          <p:nvPr/>
        </p:nvSpPr>
        <p:spPr>
          <a:xfrm flipH="1">
            <a:off x="10666541" y="1507649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690709" y="3721947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64496" y="965615"/>
            <a:ext cx="3936386" cy="2023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~~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364495" y="3131627"/>
            <a:ext cx="3936386" cy="2023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~~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364495" y="2805250"/>
            <a:ext cx="3936386" cy="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2364495" y="4928617"/>
            <a:ext cx="3936386" cy="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441367" y="965615"/>
            <a:ext cx="3936386" cy="2023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~~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441366" y="3131627"/>
            <a:ext cx="3936386" cy="2023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~~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 flipV="1">
            <a:off x="6441366" y="2805250"/>
            <a:ext cx="3936386" cy="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6441366" y="4928617"/>
            <a:ext cx="3936386" cy="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64495" y="965615"/>
            <a:ext cx="3936386" cy="1839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441366" y="974408"/>
            <a:ext cx="3936386" cy="1839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379785" y="3149551"/>
            <a:ext cx="3936386" cy="1839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456656" y="3128297"/>
            <a:ext cx="3936386" cy="1839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629164" y="1110255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039815" y="5231423"/>
            <a:ext cx="9612924" cy="26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87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410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46269" y="900235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43449" y="2744053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20303" y="2744052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13867" y="2076270"/>
            <a:ext cx="3867152" cy="55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34599" y="292976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통합회원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86371" y="213359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22342" y="5453897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2841391" y="5453897"/>
            <a:ext cx="2215015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771284" y="545389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5790333" y="5453895"/>
            <a:ext cx="2215015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728929" y="545389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8747978" y="5453895"/>
            <a:ext cx="2215015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41391" y="4076086"/>
            <a:ext cx="386715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50975" y="416885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095841" y="4076086"/>
            <a:ext cx="386715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505425" y="416885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829193" y="3835746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690709" y="2399442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10690709" y="2399442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0690709" y="1785982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11355460" y="2211874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flipH="1">
            <a:off x="10728085" y="2202237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23795" y="722062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헤더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40" name="타원 39"/>
          <p:cNvSpPr/>
          <p:nvPr/>
        </p:nvSpPr>
        <p:spPr>
          <a:xfrm>
            <a:off x="10275260" y="2465304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265860" y="293429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간편회원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841391" y="4076086"/>
            <a:ext cx="3867152" cy="102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093806" y="4085731"/>
            <a:ext cx="3867152" cy="102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0690709" y="1803564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34823" y="921881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183749" y="921881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713526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9436002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134458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731113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9453589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152045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974570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51130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451596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43343" y="1734692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58279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836950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626790" y="172605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979130" y="173899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4331393" y="2852663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4651130" y="142088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7996556" y="140769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330063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410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245945" y="3151906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29193" y="4600681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90709" y="3164377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0690709" y="3164377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690709" y="2550917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1355460" y="2976809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flipH="1">
            <a:off x="10728085" y="2967172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246134" y="2186273"/>
            <a:ext cx="5572847" cy="333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53632" y="2388773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0357" y="703862"/>
            <a:ext cx="185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인증방법선택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통신사 선택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이용약관동의</a:t>
            </a:r>
            <a:endParaRPr lang="en-US" altLang="ko-KR" dirty="0"/>
          </a:p>
        </p:txBody>
      </p:sp>
      <p:sp>
        <p:nvSpPr>
          <p:cNvPr id="24" name="직사각형 23"/>
          <p:cNvSpPr/>
          <p:nvPr/>
        </p:nvSpPr>
        <p:spPr>
          <a:xfrm>
            <a:off x="3294468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111545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928622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31753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096451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67275" y="2220063"/>
            <a:ext cx="1503173" cy="932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67275" y="3657142"/>
            <a:ext cx="1503173" cy="932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73005" y="25014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휴대폰인증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49447" y="39349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아이핀인증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1"/>
          </p:cNvCxnSpPr>
          <p:nvPr/>
        </p:nvCxnSpPr>
        <p:spPr>
          <a:xfrm flipH="1">
            <a:off x="1719140" y="2686158"/>
            <a:ext cx="753865" cy="4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23795" y="1899067"/>
            <a:ext cx="1561043" cy="4009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2900" y="2318285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63869" y="2331479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37863" y="3034181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73732" y="3035015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10668091" y="255602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5886" y="252000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994" y="322342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00833" y="253371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95941" y="323713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62362" y="476459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085849" y="4774331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66758" y="523899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90245" y="524872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83433" y="5531291"/>
            <a:ext cx="38043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35986" y="3785903"/>
            <a:ext cx="1316968" cy="817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26948" y="404688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이용약관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8676" y="46455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210667" y="46590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98453" y="51329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262357" y="51382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55687" y="557945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164485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113411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25314" y="563205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5498739" y="563205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7327540" y="5632048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8752025" y="5588075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10580826" y="5588071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84" name="직사각형 83"/>
          <p:cNvSpPr/>
          <p:nvPr/>
        </p:nvSpPr>
        <p:spPr>
          <a:xfrm>
            <a:off x="4558816" y="175178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273098" y="177024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073564" y="177024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865311" y="1770246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680247" y="177024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458918" y="177024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248758" y="176160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3563376" y="1756090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8034" y="1862804"/>
            <a:ext cx="6783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popup</a:t>
            </a:r>
            <a:endParaRPr lang="ko-KR" altLang="en-US" sz="1300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209787" y="2146997"/>
            <a:ext cx="1561043" cy="2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1195454" y="5528452"/>
            <a:ext cx="413254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1167562" y="554272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946269" y="900235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713526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9436002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134458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731113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9453589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0152045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651130" y="142088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97"/>
          <p:cNvSpPr/>
          <p:nvPr/>
        </p:nvSpPr>
        <p:spPr bwMode="auto">
          <a:xfrm>
            <a:off x="7996556" y="140769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134859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410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23795" y="72206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본인인증확인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1872762" y="2686158"/>
            <a:ext cx="600243" cy="3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23795" y="1240530"/>
            <a:ext cx="1561043" cy="2821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83536" y="3708556"/>
            <a:ext cx="348943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55644" y="374041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209006" y="3320724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178921" y="298345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전송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208254" y="2941130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178921" y="3370307"/>
            <a:ext cx="539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19047" y="2976559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13279" y="3342873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910389" y="1512498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08985" y="1503821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335577" y="1534458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06119" y="2134004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07680" y="2182988"/>
            <a:ext cx="607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내국인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31712" y="2969180"/>
            <a:ext cx="73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전화번호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6528" y="3349504"/>
            <a:ext cx="707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인증번호</a:t>
            </a:r>
            <a:endParaRPr lang="ko-KR" altLang="en-US" sz="1000" dirty="0"/>
          </a:p>
        </p:txBody>
      </p:sp>
      <p:sp>
        <p:nvSpPr>
          <p:cNvPr id="82" name="직사각형 81"/>
          <p:cNvSpPr/>
          <p:nvPr/>
        </p:nvSpPr>
        <p:spPr>
          <a:xfrm>
            <a:off x="923570" y="1849143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06436" y="1828099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223795" y="1877083"/>
            <a:ext cx="692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생년월일</a:t>
            </a:r>
            <a:endParaRPr lang="ko-KR" altLang="en-US" sz="1000" dirty="0"/>
          </a:p>
        </p:txBody>
      </p:sp>
      <p:sp>
        <p:nvSpPr>
          <p:cNvPr id="86" name="직사각형 85"/>
          <p:cNvSpPr/>
          <p:nvPr/>
        </p:nvSpPr>
        <p:spPr>
          <a:xfrm>
            <a:off x="317630" y="2497506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319191" y="2546490"/>
            <a:ext cx="607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성별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0245945" y="3151906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0829193" y="4600681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0690709" y="3164377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/>
          <p:nvPr/>
        </p:nvCxnSpPr>
        <p:spPr>
          <a:xfrm>
            <a:off x="10690709" y="3164377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10690709" y="2550917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오른쪽 화살표 101"/>
          <p:cNvSpPr/>
          <p:nvPr/>
        </p:nvSpPr>
        <p:spPr>
          <a:xfrm>
            <a:off x="11355460" y="2976809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오른쪽 화살표 102"/>
          <p:cNvSpPr/>
          <p:nvPr/>
        </p:nvSpPr>
        <p:spPr>
          <a:xfrm flipH="1">
            <a:off x="10728085" y="2967172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4246134" y="2186273"/>
            <a:ext cx="5572847" cy="333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4653632" y="2388773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3294468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111545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6928622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8531753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10096451" y="56760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2367275" y="2220063"/>
            <a:ext cx="1503173" cy="932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367275" y="3657142"/>
            <a:ext cx="1503173" cy="932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2473005" y="25014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휴대폰인증</a:t>
            </a:r>
            <a:endParaRPr lang="ko-KR" alt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2449447" y="39349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아이핀인증</a:t>
            </a:r>
            <a:endParaRPr lang="ko-KR" altLang="en-US" dirty="0"/>
          </a:p>
        </p:txBody>
      </p:sp>
      <p:cxnSp>
        <p:nvCxnSpPr>
          <p:cNvPr id="115" name="직선 연결선 114"/>
          <p:cNvCxnSpPr/>
          <p:nvPr/>
        </p:nvCxnSpPr>
        <p:spPr>
          <a:xfrm>
            <a:off x="10668091" y="255602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2164485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113411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25314" y="563205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27" name="TextBox 126"/>
          <p:cNvSpPr txBox="1"/>
          <p:nvPr/>
        </p:nvSpPr>
        <p:spPr>
          <a:xfrm>
            <a:off x="5498739" y="563205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28" name="TextBox 127"/>
          <p:cNvSpPr txBox="1"/>
          <p:nvPr/>
        </p:nvSpPr>
        <p:spPr>
          <a:xfrm>
            <a:off x="7327540" y="5632048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29" name="TextBox 128"/>
          <p:cNvSpPr txBox="1"/>
          <p:nvPr/>
        </p:nvSpPr>
        <p:spPr>
          <a:xfrm>
            <a:off x="8752025" y="5588075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30" name="TextBox 129"/>
          <p:cNvSpPr txBox="1"/>
          <p:nvPr/>
        </p:nvSpPr>
        <p:spPr>
          <a:xfrm>
            <a:off x="10580826" y="5588071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31" name="직사각형 130"/>
          <p:cNvSpPr/>
          <p:nvPr/>
        </p:nvSpPr>
        <p:spPr>
          <a:xfrm>
            <a:off x="4558816" y="175178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338790" y="175112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6139256" y="175112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931003" y="1751125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745939" y="175112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8524610" y="175112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314450" y="174248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3563376" y="1756090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23795" y="1424354"/>
            <a:ext cx="1561043" cy="2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814" y="1186746"/>
            <a:ext cx="6783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popup</a:t>
            </a:r>
            <a:endParaRPr lang="ko-KR" altLang="en-US" sz="1300" dirty="0"/>
          </a:p>
        </p:txBody>
      </p:sp>
      <p:sp>
        <p:nvSpPr>
          <p:cNvPr id="11" name="직사각형 10"/>
          <p:cNvSpPr/>
          <p:nvPr/>
        </p:nvSpPr>
        <p:spPr>
          <a:xfrm>
            <a:off x="858007" y="2166014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910389" y="2239566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158434" y="3692817"/>
            <a:ext cx="359731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130542" y="37246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58007" y="2522089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아래쪽 화살표 90"/>
          <p:cNvSpPr/>
          <p:nvPr/>
        </p:nvSpPr>
        <p:spPr>
          <a:xfrm>
            <a:off x="910389" y="2595641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5946269" y="900235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713526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9436002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0134458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8731113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9453589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10152045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651130" y="142088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모서리가 둥근 직사각형 142"/>
          <p:cNvSpPr/>
          <p:nvPr/>
        </p:nvSpPr>
        <p:spPr bwMode="auto">
          <a:xfrm>
            <a:off x="7996556" y="140769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61472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410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245945" y="2809006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29193" y="4257781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90709" y="2821477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0690709" y="2821477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690709" y="2208017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1355460" y="2633909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flipH="1">
            <a:off x="10728085" y="2624272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38600" y="2053845"/>
            <a:ext cx="5749738" cy="333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552608" y="2309098"/>
            <a:ext cx="228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3795" y="722062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이용약관동의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374202" y="549140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191279" y="549140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08356" y="549140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611487" y="549140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176185" y="549140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10668091" y="221312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605048" y="544742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5578473" y="5447420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7" name="TextBox 76"/>
          <p:cNvSpPr txBox="1"/>
          <p:nvPr/>
        </p:nvSpPr>
        <p:spPr>
          <a:xfrm>
            <a:off x="7407274" y="544741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8" name="TextBox 77"/>
          <p:cNvSpPr txBox="1"/>
          <p:nvPr/>
        </p:nvSpPr>
        <p:spPr>
          <a:xfrm>
            <a:off x="8831759" y="547378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0479718" y="5473781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3862752" y="2106598"/>
            <a:ext cx="175847" cy="202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862751" y="5139842"/>
            <a:ext cx="175847" cy="202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3883266" y="5215274"/>
            <a:ext cx="134815" cy="10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아래쪽 화살표 52"/>
          <p:cNvSpPr/>
          <p:nvPr/>
        </p:nvSpPr>
        <p:spPr>
          <a:xfrm flipV="1">
            <a:off x="3888816" y="2133612"/>
            <a:ext cx="131885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3871547" y="2309098"/>
            <a:ext cx="1" cy="2927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5893248" y="5759810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865356" y="579166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7090962" y="5750060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7063070" y="57819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164485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113411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99922" y="16817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66013" y="171121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66479" y="171121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558226" y="1711212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73162" y="171121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8151833" y="171121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941673" y="170257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304482" y="168609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946269" y="900235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713526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9436002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134458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8731113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9453589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0152045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51130" y="142088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7996556" y="140769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313839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410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245945" y="2404560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29193" y="3853335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90709" y="2417031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0690709" y="2417031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690709" y="1803571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1355460" y="2229463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flipH="1">
            <a:off x="10728085" y="2219826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271479" y="2165721"/>
            <a:ext cx="5394037" cy="2899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45932" y="2542637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3795" y="722062"/>
            <a:ext cx="1709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정보입력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회원가입 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푸터</a:t>
            </a:r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10668091" y="1808680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45932" y="2788858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45932" y="3035079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41764" y="3291919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 확인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7508210" y="3326520"/>
            <a:ext cx="507106" cy="148361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>
                <a:latin typeface="+mn-ea"/>
              </a:rPr>
              <a:t>일치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356158" y="2581925"/>
            <a:ext cx="2012081" cy="123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356157" y="2811958"/>
            <a:ext cx="2012081" cy="123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356159" y="3096487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356157" y="3326520"/>
            <a:ext cx="1152053" cy="151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361215" y="3630685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생년월일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396461" y="3690529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361215" y="3959326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396461" y="4019170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009696" y="4616985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981804" y="464884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회원가입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207410" y="4607235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7179518" y="463909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270235" y="5342452"/>
            <a:ext cx="904532" cy="627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3421630" y="5722951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4394301" y="5711613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5366972" y="5711613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336563" y="537246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656626" y="537246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93463" y="535609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014788" y="537246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312634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49471" y="5355847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670796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537394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307445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480578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0530982" y="56477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301033" y="56477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474166" y="56477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292837" y="5894665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039815" y="5231423"/>
            <a:ext cx="9612924" cy="26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2164485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3113411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242293" y="175178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66013" y="175149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766479" y="175149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558226" y="1751490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373162" y="175149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8151833" y="175149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41673" y="174285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3246853" y="1756090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97" name="모서리가 둥근 직사각형 96"/>
          <p:cNvSpPr/>
          <p:nvPr/>
        </p:nvSpPr>
        <p:spPr bwMode="auto">
          <a:xfrm>
            <a:off x="8363165" y="2801738"/>
            <a:ext cx="751252" cy="142823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 err="1">
                <a:latin typeface="+mn-ea"/>
              </a:rPr>
              <a:t>중복확인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 bwMode="auto">
          <a:xfrm>
            <a:off x="7562087" y="3980865"/>
            <a:ext cx="632227" cy="19913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>
                <a:latin typeface="+mn-ea"/>
              </a:rPr>
              <a:t>주소찾기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946269" y="900235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713526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9436002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0134458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8731113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9453589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10152045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651130" y="142088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 bwMode="auto">
          <a:xfrm>
            <a:off x="7996556" y="140769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2367180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391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SNS</a:t>
            </a:r>
            <a:r>
              <a:rPr lang="ko-KR" altLang="en-US" sz="2200" b="1" dirty="0"/>
              <a:t> 회원가입</a:t>
            </a:r>
            <a:endParaRPr lang="ko-KR" altLang="en-US" sz="15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223795" y="722062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헤더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69" name="직사각형 68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743449" y="2744053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7120303" y="2744052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713867" y="2076270"/>
            <a:ext cx="3867152" cy="55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934599" y="292976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통합회원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86371" y="213359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2822342" y="5453897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>
            <a:off x="2841391" y="5453897"/>
            <a:ext cx="2215015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5771284" y="545389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/>
          <p:cNvCxnSpPr/>
          <p:nvPr/>
        </p:nvCxnSpPr>
        <p:spPr>
          <a:xfrm>
            <a:off x="5790333" y="5453895"/>
            <a:ext cx="2215015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8728929" y="545389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>
          <a:xfrm>
            <a:off x="8747978" y="5453895"/>
            <a:ext cx="2215015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2841391" y="4076086"/>
            <a:ext cx="386715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3250975" y="416885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7095841" y="4076086"/>
            <a:ext cx="386715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7505425" y="416885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10829193" y="3835746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690709" y="2399442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/>
          <p:cNvCxnSpPr/>
          <p:nvPr/>
        </p:nvCxnSpPr>
        <p:spPr>
          <a:xfrm>
            <a:off x="10690709" y="2399442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0690709" y="1785982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오른쪽 화살표 89"/>
          <p:cNvSpPr/>
          <p:nvPr/>
        </p:nvSpPr>
        <p:spPr>
          <a:xfrm>
            <a:off x="11355460" y="2211874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오른쪽 화살표 90"/>
          <p:cNvSpPr/>
          <p:nvPr/>
        </p:nvSpPr>
        <p:spPr>
          <a:xfrm flipH="1">
            <a:off x="10728085" y="2202237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10275260" y="2465304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7265860" y="293429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간편회원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cxnSp>
        <p:nvCxnSpPr>
          <p:cNvPr id="94" name="직선 연결선 93"/>
          <p:cNvCxnSpPr/>
          <p:nvPr/>
        </p:nvCxnSpPr>
        <p:spPr>
          <a:xfrm>
            <a:off x="2841391" y="4076086"/>
            <a:ext cx="3867152" cy="102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7093806" y="4085731"/>
            <a:ext cx="3867152" cy="102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10690709" y="1803564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2164485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3113411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974570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661533" y="17433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461999" y="17433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253746" y="1743332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068682" y="17433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7847353" y="17433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8610600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979130" y="173899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756803" y="2857358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946269" y="900235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713526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9436002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134458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8731113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9453589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0152045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4651130" y="142088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7996556" y="140769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2388909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391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SNS</a:t>
            </a:r>
            <a:r>
              <a:rPr lang="ko-KR" altLang="en-US" sz="2200" b="1" dirty="0"/>
              <a:t> 회원가입</a:t>
            </a:r>
            <a:endParaRPr lang="ko-KR" altLang="en-US" sz="1500" b="1" dirty="0"/>
          </a:p>
        </p:txBody>
      </p:sp>
      <p:sp>
        <p:nvSpPr>
          <p:cNvPr id="29" name="직사각형 28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63394" y="2112214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980966" y="3331170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154544" y="2297923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822342" y="5453897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2841391" y="5453897"/>
            <a:ext cx="2215015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771284" y="545389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5790333" y="5453895"/>
            <a:ext cx="2215015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728929" y="545389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8747978" y="5453895"/>
            <a:ext cx="2215015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841391" y="4076086"/>
            <a:ext cx="386715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250975" y="416885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7095841" y="4076086"/>
            <a:ext cx="386715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505425" y="416885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829193" y="3774205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690709" y="2337901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10690709" y="2337901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0690709" y="1724441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>
            <a:off x="11355460" y="2150333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 flipH="1">
            <a:off x="10728085" y="2140696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0275260" y="2403763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144926" y="3387232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cxnSp>
        <p:nvCxnSpPr>
          <p:cNvPr id="54" name="직선 연결선 53"/>
          <p:cNvCxnSpPr/>
          <p:nvPr/>
        </p:nvCxnSpPr>
        <p:spPr>
          <a:xfrm>
            <a:off x="2841391" y="4076086"/>
            <a:ext cx="3867152" cy="102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093806" y="4085731"/>
            <a:ext cx="3867152" cy="102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0690709" y="1742023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3795" y="72206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sns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635869" y="2241127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164485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113411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74570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674410" y="172716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474876" y="172716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266623" y="1727160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081559" y="172716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860230" y="172716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650070" y="171852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2979130" y="173899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946269" y="900235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713526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9436002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134458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8731113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9453589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10152045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51130" y="142088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7996556" y="140769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1105669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2979130" y="173899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974570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29387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플라자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523936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24402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16149" y="1734692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931085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8709756" y="17346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499596" y="172605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363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- SNS</a:t>
            </a:r>
            <a:r>
              <a:rPr lang="ko-KR" altLang="en-US" sz="2200" b="1" dirty="0"/>
              <a:t> 회원가입</a:t>
            </a:r>
            <a:endParaRPr lang="ko-KR" altLang="en-US" sz="1500" b="1" dirty="0"/>
          </a:p>
        </p:txBody>
      </p:sp>
      <p:sp>
        <p:nvSpPr>
          <p:cNvPr id="7" name="직사각형 6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829193" y="4099519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690709" y="2663215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0690709" y="2663215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690709" y="2049755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355460" y="2475647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flipH="1">
            <a:off x="10728085" y="246601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275260" y="2729077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10690709" y="2067337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3795" y="72206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정보입력</a:t>
            </a:r>
            <a:endParaRPr lang="en-US" altLang="ko-KR" dirty="0"/>
          </a:p>
        </p:txBody>
      </p:sp>
      <p:sp>
        <p:nvSpPr>
          <p:cNvPr id="43" name="직사각형 42"/>
          <p:cNvSpPr/>
          <p:nvPr/>
        </p:nvSpPr>
        <p:spPr>
          <a:xfrm>
            <a:off x="4038600" y="1704854"/>
            <a:ext cx="4947138" cy="4353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>
            <a:off x="4038600" y="2013438"/>
            <a:ext cx="4947138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131734" y="164410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47319" y="230879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64485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113411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17369" y="3489986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17369" y="3736207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827594" y="3513086"/>
            <a:ext cx="2012081" cy="123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827596" y="3797615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663132" y="4652010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635240" y="468386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860846" y="4642260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832954" y="46741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946269" y="900235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713526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9436002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0134458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8731113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9453589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0152045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651130" y="142088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7996556" y="140769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274906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8261" y="960001"/>
            <a:ext cx="12282854" cy="5396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e-commerce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정의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전자상 거래를 뜻한다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온라인 네트워크를 통해 상품과 서비스를 사고 파는 것이다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e-commerce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유형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b2b b2c c2c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나누어 볼 수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b2b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기업과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기업사이에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이루어지는 전자상거래이다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b2c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일반적인 쇼핑몰처럼 기업이 개인고객을 대상으로 하는 전자상거래이다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c2c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개인과 개인이 서로 거래할 수 있는 전자상거래이다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전자 부품과 같은 실물 판매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인터넷 강의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디지털 상품 판매 등이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                                                                            </a:t>
            </a:r>
            <a:r>
              <a:rPr lang="ko-KR" altLang="en-US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출처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 </a:t>
            </a:r>
            <a:r>
              <a:rPr lang="en-US" altLang="ko-KR" sz="8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https://blog.naver.com/ccrs2009/221102448976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https://blog.naver.com/skkim12345/220236017252</a:t>
            </a:r>
            <a:endParaRPr lang="ko-KR" altLang="ko-KR" sz="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e-commerce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동향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첫번째로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채팅봇의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도입이다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채팅봇은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사용자의 질문에 자동 응답을 제공하여 신속한 답변을 얻도록 돕는다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두번째로 성장하는 국제 시장 이다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유로모니터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인터내셔널은 전자상거래가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2022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년까지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73%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성장할 것을 예상하면서 가장 빠르게 성장하는 글로벌 유통 채널로 보고 있다고 한다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세번째로 보이스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보이스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전자 상거래가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미국 성인의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20 %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현재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Amazon Echo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Google Home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같은 스마트 스피커를 보유하고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.3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분의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이상이 해당 기기로 식료품을 주문했다고 한다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전자상거래의 수익에 비해 한참 뒤쳐져 잇지만 보이스 전자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생거래는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증가 하고 있다고 한다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[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출처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 [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해외 시장 동향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 e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커머스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산업을 휩쓰는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가지 새로운 트렌드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|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작성자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Global Sources</a:t>
            </a:r>
            <a:endParaRPr lang="ko-KR" altLang="ko-KR" sz="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e-commerce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마케팅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크게 특가와 타임 마케팅이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특가는 특별하게 싼 가격인 마케팅이다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특가마케팅의 사례는 이마트의 이마트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선착순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쓱가가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타임마케팅은 시간을 마케팅의 도구로 활용하는 방식으로 특정 시간대의 혜택을 제공하는 저가 마케팅이다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  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사례는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11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번가의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십일절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티몬의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1212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타임등이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                                                                           </a:t>
            </a:r>
            <a:r>
              <a:rPr lang="ko-KR" altLang="en-US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출처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    </a:t>
            </a:r>
            <a:r>
              <a:rPr lang="en-US" altLang="ko-KR" sz="8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https://blog.naver.com/jk96132/221521287498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8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https://cafe.naver.com/7736joy/58110</a:t>
            </a:r>
            <a:endParaRPr lang="ko-KR" altLang="ko-KR" sz="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e-commerce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장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점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24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시간 열려 있기 때문에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판매자는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언제든지 물건을 팔 수 있고 구매자는 언제든지 구매 할 수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해외와 국내의 큰 벽이 없으므로 소비자는 해외로 나가지 않고도 해외 제품을 구매할 수 있고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판매자도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마찬가지로 해외 소비자의 증가가 가능하다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                        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소비자는 사고자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하는것의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가격비교가 용이하고 빠른 결제가 가능하다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판매자는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구매자의 긍정적인 리뷰를 얻을 수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판매자 입장의 단점으로는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인터넷에 수 없이 많은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e-commerce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가게들이 있으므로 자신의 가게의 노출이 어렵다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좋지않은 리뷰가 있으면 쉽게 소비자입장에서 구매하지 않는 단점이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소비자입장의 단점으로는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바로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물건을 받아볼 수 없고 배송기간을 기다려야 한다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ko-KR" altLang="ko-KR" sz="8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배송비를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감안해야 한다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화면상의 상품과 실제 상품의 질이나 디자인에 격차가 날 수 있고 반품이나 교환을 한다면 오랜 기간 기다려야 한다는 단점이 있다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                          </a:t>
            </a:r>
          </a:p>
          <a:p>
            <a:pPr>
              <a:spcAft>
                <a:spcPts val="800"/>
              </a:spcAft>
            </a:pPr>
            <a:r>
              <a:rPr lang="en-US" altLang="ko-KR" sz="8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                                                                                                           </a:t>
            </a:r>
            <a:r>
              <a:rPr lang="ko-KR" altLang="en-US" sz="8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출처</a:t>
            </a:r>
            <a:r>
              <a:rPr lang="en-US" altLang="ko-KR" sz="8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:      https://emptyfullconsultancy.tistory.com/55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8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6"/>
              </a:rPr>
              <a:t>https://blog.naver.com/emtful/221623532669</a:t>
            </a:r>
            <a:r>
              <a:rPr lang="en-US" altLang="ko-KR" sz="8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261" y="256339"/>
            <a:ext cx="2793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E-commerce </a:t>
            </a:r>
            <a:r>
              <a:rPr lang="ko-KR" altLang="en-US" sz="2200" b="1" dirty="0"/>
              <a:t>리서치</a:t>
            </a:r>
          </a:p>
        </p:txBody>
      </p:sp>
    </p:spTree>
    <p:extLst>
      <p:ext uri="{BB962C8B-B14F-4D97-AF65-F5344CB8AC3E}">
        <p14:creationId xmlns:p14="http://schemas.microsoft.com/office/powerpoint/2010/main" val="2597692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363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PC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- SNS</a:t>
            </a:r>
            <a:r>
              <a:rPr lang="ko-KR" altLang="en-US" sz="2200" b="1" dirty="0"/>
              <a:t> 회원가입</a:t>
            </a:r>
            <a:endParaRPr lang="ko-KR" altLang="en-US" sz="1500" b="1" dirty="0"/>
          </a:p>
        </p:txBody>
      </p:sp>
      <p:sp>
        <p:nvSpPr>
          <p:cNvPr id="30" name="직사각형 29"/>
          <p:cNvSpPr/>
          <p:nvPr/>
        </p:nvSpPr>
        <p:spPr>
          <a:xfrm>
            <a:off x="2051539" y="782984"/>
            <a:ext cx="9601200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245945" y="2439730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829193" y="3888505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690709" y="2452201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10690709" y="2452201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0690709" y="1838741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>
            <a:off x="11355460" y="2264633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 flipH="1">
            <a:off x="10728085" y="2254996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038601" y="1995506"/>
            <a:ext cx="5683826" cy="2730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552608" y="2198006"/>
            <a:ext cx="22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23795" y="722062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이용약관동의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푸터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4130488" y="4896132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21895" y="488810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7325026" y="488810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/>
          <p:nvPr/>
        </p:nvCxnSpPr>
        <p:spPr>
          <a:xfrm>
            <a:off x="10668091" y="1843850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17682" y="4852149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6120813" y="4844120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7545298" y="4800147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4" name="직사각형 63"/>
          <p:cNvSpPr/>
          <p:nvPr/>
        </p:nvSpPr>
        <p:spPr>
          <a:xfrm>
            <a:off x="3862754" y="1995506"/>
            <a:ext cx="173832" cy="165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862754" y="4596464"/>
            <a:ext cx="173832" cy="165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아래쪽 화살표 65"/>
          <p:cNvSpPr/>
          <p:nvPr/>
        </p:nvSpPr>
        <p:spPr>
          <a:xfrm>
            <a:off x="3883268" y="4663103"/>
            <a:ext cx="133270" cy="8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아래쪽 화살표 66"/>
          <p:cNvSpPr/>
          <p:nvPr/>
        </p:nvSpPr>
        <p:spPr>
          <a:xfrm flipV="1">
            <a:off x="3888818" y="2022519"/>
            <a:ext cx="130374" cy="124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/>
          <p:cNvCxnSpPr/>
          <p:nvPr/>
        </p:nvCxnSpPr>
        <p:spPr>
          <a:xfrm flipH="1">
            <a:off x="3871550" y="2198006"/>
            <a:ext cx="1" cy="239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270235" y="5342452"/>
            <a:ext cx="904532" cy="627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3421630" y="5722951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4394301" y="5711613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5366972" y="5711613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336563" y="537246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656626" y="537246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393463" y="535609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14788" y="537246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312634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049471" y="5355847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670796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537394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307445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480578" y="53722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0530982" y="56477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301033" y="56477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474166" y="56477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292837" y="5894665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479409" y="4850812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451517" y="488266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9282688" y="4834246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9243796" y="488266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039815" y="5231423"/>
            <a:ext cx="9612924" cy="26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2164485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3113411" y="869129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118085" y="167291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18197" y="169121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618663" y="169121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10410" y="169121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272334" y="169121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8051005" y="169121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8840845" y="168257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122645" y="1677222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5946269" y="900235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8713526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9436002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0134458" y="882916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10925264" y="89140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8731113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9453589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10152045" y="1268856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0942851" y="127734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4651130" y="142088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7996556" y="140769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3141393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4583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메인</a:t>
            </a:r>
            <a:endParaRPr lang="ko-KR" altLang="en-US" sz="1500" b="1" dirty="0"/>
          </a:p>
        </p:txBody>
      </p:sp>
      <p:sp>
        <p:nvSpPr>
          <p:cNvPr id="7" name="직사각형 6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18780" y="1649868"/>
            <a:ext cx="5249004" cy="272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56737" y="934063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8658664" y="1671845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316753" y="2355490"/>
            <a:ext cx="5913702" cy="292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976566" y="5026321"/>
            <a:ext cx="1002323" cy="1846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8794253" y="5092263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flipH="1">
            <a:off x="8013205" y="5051637"/>
            <a:ext cx="152400" cy="13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179" y="736655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헤더영역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컨텐츠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971446" y="5462600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66799" y="5458546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943861" y="5462600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9025565" y="5646305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flipH="1">
            <a:off x="3568476" y="5662800"/>
            <a:ext cx="140670" cy="11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556876" y="2606721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66799" y="865570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469072" y="856083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170318" y="856083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853977" y="85677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784386" y="1251510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486659" y="1242023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187905" y="1242023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71564" y="124271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231831" y="2016239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09645" y="201611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55006" y="2027099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00367" y="2035740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43884" y="203574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480186" y="202038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120558" y="202710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396759" y="201623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3975839" y="5469079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948254" y="5479250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783855" y="5449942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9657984" y="5093317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519500" y="3657013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9519500" y="3657013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9519500" y="3043553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>
            <a:off x="10184251" y="346944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 flipH="1">
            <a:off x="9556876" y="3459808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9519499" y="3062414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8414238" y="5058991"/>
            <a:ext cx="167053" cy="125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3316753" y="2355490"/>
            <a:ext cx="5913702" cy="2927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559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4583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메인</a:t>
            </a:r>
            <a:endParaRPr lang="ko-KR" altLang="en-US" sz="1500" b="1" dirty="0"/>
          </a:p>
        </p:txBody>
      </p:sp>
      <p:sp>
        <p:nvSpPr>
          <p:cNvPr id="7" name="직사각형 6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9879230" y="4514133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437609" y="1872404"/>
            <a:ext cx="2911488" cy="187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781792" y="3094040"/>
            <a:ext cx="647698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>
            <a:off x="9806392" y="3094040"/>
            <a:ext cx="623098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781792" y="2480580"/>
            <a:ext cx="647698" cy="516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오른쪽 화살표 91"/>
          <p:cNvSpPr/>
          <p:nvPr/>
        </p:nvSpPr>
        <p:spPr>
          <a:xfrm>
            <a:off x="10308059" y="2906472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 flipH="1">
            <a:off x="9806392" y="2899299"/>
            <a:ext cx="83298" cy="8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/>
          <p:cNvCxnSpPr/>
          <p:nvPr/>
        </p:nvCxnSpPr>
        <p:spPr>
          <a:xfrm>
            <a:off x="3418560" y="3576384"/>
            <a:ext cx="2928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673965" y="1873370"/>
            <a:ext cx="2911488" cy="187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/>
          <p:cNvCxnSpPr/>
          <p:nvPr/>
        </p:nvCxnSpPr>
        <p:spPr>
          <a:xfrm>
            <a:off x="6654916" y="3577350"/>
            <a:ext cx="2928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431969" y="1870879"/>
            <a:ext cx="2915274" cy="170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6673965" y="1872404"/>
            <a:ext cx="2909634" cy="170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556042" y="3482675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7021803" y="3480421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cxnSp>
        <p:nvCxnSpPr>
          <p:cNvPr id="109" name="직선 연결선 108"/>
          <p:cNvCxnSpPr>
            <a:endCxn id="92" idx="3"/>
          </p:cNvCxnSpPr>
          <p:nvPr/>
        </p:nvCxnSpPr>
        <p:spPr>
          <a:xfrm>
            <a:off x="9781792" y="2479115"/>
            <a:ext cx="616731" cy="472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3418560" y="1029694"/>
            <a:ext cx="1799992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/>
          <p:cNvCxnSpPr/>
          <p:nvPr/>
        </p:nvCxnSpPr>
        <p:spPr>
          <a:xfrm>
            <a:off x="3431969" y="1029694"/>
            <a:ext cx="1801878" cy="589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5451232" y="1030661"/>
            <a:ext cx="193315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연결선 112"/>
          <p:cNvCxnSpPr/>
          <p:nvPr/>
        </p:nvCxnSpPr>
        <p:spPr>
          <a:xfrm>
            <a:off x="5451232" y="1029694"/>
            <a:ext cx="1948455" cy="590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614504" y="1030661"/>
            <a:ext cx="1969095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/>
          <p:cNvCxnSpPr/>
          <p:nvPr/>
        </p:nvCxnSpPr>
        <p:spPr>
          <a:xfrm>
            <a:off x="7633552" y="1030661"/>
            <a:ext cx="1950047" cy="588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/>
          <p:cNvSpPr/>
          <p:nvPr/>
        </p:nvSpPr>
        <p:spPr>
          <a:xfrm>
            <a:off x="9795912" y="2010848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07179" y="73665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컨텐츠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3437609" y="3984616"/>
            <a:ext cx="2911488" cy="187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/>
          <p:cNvCxnSpPr/>
          <p:nvPr/>
        </p:nvCxnSpPr>
        <p:spPr>
          <a:xfrm>
            <a:off x="3418560" y="5688596"/>
            <a:ext cx="2928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6673965" y="3985582"/>
            <a:ext cx="2911488" cy="187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0" name="직선 연결선 129"/>
          <p:cNvCxnSpPr/>
          <p:nvPr/>
        </p:nvCxnSpPr>
        <p:spPr>
          <a:xfrm>
            <a:off x="6654916" y="5689562"/>
            <a:ext cx="2928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3431969" y="3983091"/>
            <a:ext cx="2915274" cy="170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6673965" y="3984616"/>
            <a:ext cx="2909634" cy="170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556042" y="5548156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7021803" y="5575180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768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4583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메인</a:t>
            </a:r>
            <a:endParaRPr lang="ko-KR" altLang="en-US" sz="1500" b="1" dirty="0"/>
          </a:p>
        </p:txBody>
      </p:sp>
      <p:sp>
        <p:nvSpPr>
          <p:cNvPr id="7" name="직사각형 6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9879230" y="4514133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781792" y="3094040"/>
            <a:ext cx="647698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>
            <a:off x="9806392" y="3094040"/>
            <a:ext cx="623098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781792" y="2480580"/>
            <a:ext cx="647698" cy="516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오른쪽 화살표 91"/>
          <p:cNvSpPr/>
          <p:nvPr/>
        </p:nvSpPr>
        <p:spPr>
          <a:xfrm>
            <a:off x="10308059" y="2906472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 flipH="1">
            <a:off x="9806392" y="2899299"/>
            <a:ext cx="83298" cy="8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>
            <a:endCxn id="92" idx="3"/>
          </p:cNvCxnSpPr>
          <p:nvPr/>
        </p:nvCxnSpPr>
        <p:spPr>
          <a:xfrm>
            <a:off x="9781792" y="2479115"/>
            <a:ext cx="616731" cy="472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/>
          <p:cNvSpPr/>
          <p:nvPr/>
        </p:nvSpPr>
        <p:spPr>
          <a:xfrm>
            <a:off x="9795912" y="2010848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3037724" y="1027312"/>
            <a:ext cx="3162042" cy="187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연결선 142"/>
          <p:cNvCxnSpPr/>
          <p:nvPr/>
        </p:nvCxnSpPr>
        <p:spPr>
          <a:xfrm>
            <a:off x="3018675" y="2731292"/>
            <a:ext cx="3180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6449920" y="1028278"/>
            <a:ext cx="3162042" cy="187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연결선 144"/>
          <p:cNvCxnSpPr/>
          <p:nvPr/>
        </p:nvCxnSpPr>
        <p:spPr>
          <a:xfrm>
            <a:off x="6449920" y="2731292"/>
            <a:ext cx="3135292" cy="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032084" y="1025787"/>
            <a:ext cx="3167308" cy="1705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6449920" y="1027312"/>
            <a:ext cx="3162042" cy="1703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56157" y="2637583"/>
            <a:ext cx="108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797758" y="2635329"/>
            <a:ext cx="108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50" name="직사각형 149"/>
          <p:cNvSpPr/>
          <p:nvPr/>
        </p:nvSpPr>
        <p:spPr>
          <a:xfrm>
            <a:off x="3037724" y="3165900"/>
            <a:ext cx="3162042" cy="187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1" name="직선 연결선 150"/>
          <p:cNvCxnSpPr/>
          <p:nvPr/>
        </p:nvCxnSpPr>
        <p:spPr>
          <a:xfrm>
            <a:off x="3018675" y="4869880"/>
            <a:ext cx="3180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449920" y="3166866"/>
            <a:ext cx="3162042" cy="187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/>
          <p:cNvCxnSpPr/>
          <p:nvPr/>
        </p:nvCxnSpPr>
        <p:spPr>
          <a:xfrm>
            <a:off x="6404495" y="4870846"/>
            <a:ext cx="3180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032084" y="3164375"/>
            <a:ext cx="3167308" cy="1704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6449920" y="3165900"/>
            <a:ext cx="3162042" cy="1703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156157" y="4729440"/>
            <a:ext cx="108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6797758" y="4756464"/>
            <a:ext cx="108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58" name="직사각형 157"/>
          <p:cNvSpPr/>
          <p:nvPr/>
        </p:nvSpPr>
        <p:spPr>
          <a:xfrm>
            <a:off x="2803710" y="5381376"/>
            <a:ext cx="978283" cy="633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9" name="모서리가 둥근 직사각형 158"/>
          <p:cNvSpPr/>
          <p:nvPr/>
        </p:nvSpPr>
        <p:spPr bwMode="auto">
          <a:xfrm>
            <a:off x="3982411" y="5732116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0" name="모서리가 둥근 직사각형 159"/>
          <p:cNvSpPr/>
          <p:nvPr/>
        </p:nvSpPr>
        <p:spPr bwMode="auto">
          <a:xfrm>
            <a:off x="4955082" y="5720778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>
            <a:off x="5927753" y="5720778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5897344" y="538162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217407" y="538162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3954244" y="536526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4575569" y="538162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7873415" y="538137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6610252" y="5365012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231577" y="538137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925889" y="5363757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8529061" y="5363757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228620" y="5363757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919477" y="5639306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522649" y="5639306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9222208" y="5639306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8514453" y="5886211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2602522" y="5240215"/>
            <a:ext cx="7992207" cy="17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307179" y="736655"/>
            <a:ext cx="1165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컨텐츠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푸터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393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838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604153" y="2658546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20204" y="18120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15100" y="180101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60461" y="181200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05822" y="1820642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49339" y="182064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785641" y="180528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26013" y="18120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685132" y="1812002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705261" y="5145142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66777" y="3708838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9566777" y="370883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566777" y="3095378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0231528" y="352127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flipH="1">
            <a:off x="9604153" y="3511633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9566776" y="3114239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23795" y="722062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헤더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60" name="직사각형 59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710801" y="2876798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087655" y="2876797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901951" y="30625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통합회원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233212" y="30670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간편회원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710801" y="2146699"/>
            <a:ext cx="3867152" cy="55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634916" y="5324700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653965" y="5324700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782905" y="4059354"/>
            <a:ext cx="219336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4325200" y="4051453"/>
            <a:ext cx="2193879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>
            <a:off x="4325200" y="4056969"/>
            <a:ext cx="2193879" cy="1024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6789056" y="4076933"/>
            <a:ext cx="2195914" cy="100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5859934" y="5324699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/>
          <p:cNvCxnSpPr/>
          <p:nvPr/>
        </p:nvCxnSpPr>
        <p:spPr>
          <a:xfrm>
            <a:off x="5878983" y="5324699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084952" y="5329223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/>
          <p:cNvCxnSpPr/>
          <p:nvPr/>
        </p:nvCxnSpPr>
        <p:spPr>
          <a:xfrm>
            <a:off x="4104001" y="5329223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186371" y="213359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4342191" y="2998604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946269" y="935403"/>
            <a:ext cx="1392116" cy="412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651130" y="1456055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7996556" y="1442865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8314038" y="86557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8875635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418617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9987979" y="856774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337525" y="115364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8880508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9422044" y="114344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982200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2079743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838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28852" y="651092"/>
            <a:ext cx="185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인증방법선택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통신사 선택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이용약관동의</a:t>
            </a:r>
            <a:endParaRPr lang="en-US" altLang="ko-KR" dirty="0"/>
          </a:p>
        </p:txBody>
      </p:sp>
      <p:sp>
        <p:nvSpPr>
          <p:cNvPr id="53" name="직사각형 52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662712" y="2678511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520204" y="185596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175528" y="185309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820889" y="186408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66250" y="1872725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109767" y="187272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746069" y="185737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86441" y="186408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3685132" y="1855961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763820" y="5165107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625336" y="3728803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>
            <a:off x="9625336" y="3728803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9625336" y="3115343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오른쪽 화살표 67"/>
          <p:cNvSpPr/>
          <p:nvPr/>
        </p:nvSpPr>
        <p:spPr>
          <a:xfrm>
            <a:off x="10290087" y="354123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오른쪽 화살표 68"/>
          <p:cNvSpPr/>
          <p:nvPr/>
        </p:nvSpPr>
        <p:spPr>
          <a:xfrm flipH="1">
            <a:off x="9662712" y="3531598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9625335" y="3134204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5843564" y="951400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869280" y="2198565"/>
            <a:ext cx="5572847" cy="333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4276778" y="2401065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885209" y="573668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4139885" y="568763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0" name="직사각형 109"/>
          <p:cNvSpPr/>
          <p:nvPr/>
        </p:nvSpPr>
        <p:spPr>
          <a:xfrm>
            <a:off x="4847403" y="573668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5102079" y="568763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2" name="직사각형 111"/>
          <p:cNvSpPr/>
          <p:nvPr/>
        </p:nvSpPr>
        <p:spPr>
          <a:xfrm>
            <a:off x="5955281" y="573668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6209957" y="568763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4" name="직사각형 113"/>
          <p:cNvSpPr/>
          <p:nvPr/>
        </p:nvSpPr>
        <p:spPr>
          <a:xfrm>
            <a:off x="7114210" y="573668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7368886" y="568763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8684391" y="5733909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8939067" y="5684853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8" name="직사각형 117"/>
          <p:cNvSpPr/>
          <p:nvPr/>
        </p:nvSpPr>
        <p:spPr>
          <a:xfrm>
            <a:off x="2716678" y="3004679"/>
            <a:ext cx="102898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2716678" y="3154352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휴대폰인증</a:t>
            </a:r>
            <a:endParaRPr lang="ko-KR" altLang="en-US" sz="13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727436" y="4108685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아이핀인증</a:t>
            </a:r>
            <a:endParaRPr lang="ko-KR" altLang="en-US" sz="1300" dirty="0"/>
          </a:p>
        </p:txBody>
      </p:sp>
      <p:sp>
        <p:nvSpPr>
          <p:cNvPr id="122" name="직사각형 121"/>
          <p:cNvSpPr/>
          <p:nvPr/>
        </p:nvSpPr>
        <p:spPr>
          <a:xfrm>
            <a:off x="2716678" y="3958434"/>
            <a:ext cx="102898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화살표 연결선 122"/>
          <p:cNvCxnSpPr/>
          <p:nvPr/>
        </p:nvCxnSpPr>
        <p:spPr>
          <a:xfrm>
            <a:off x="2338532" y="3057578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526010" y="1707904"/>
            <a:ext cx="1561043" cy="4009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645115" y="2127122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1366084" y="2140316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640078" y="2843018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1375947" y="2843852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678101" y="232884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73209" y="303226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403048" y="234254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398156" y="304596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664577" y="457343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1388064" y="458316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668973" y="504782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1392460" y="505756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985648" y="5340128"/>
            <a:ext cx="390299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638201" y="3594740"/>
            <a:ext cx="1316968" cy="817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229163" y="385571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이용약관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860891" y="44544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1512882" y="446789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00668" y="494175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1564572" y="494713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957902" y="53882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80249" y="1671641"/>
            <a:ext cx="6783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popup</a:t>
            </a:r>
            <a:endParaRPr lang="ko-KR" altLang="en-US" sz="1300" dirty="0"/>
          </a:p>
        </p:txBody>
      </p:sp>
      <p:cxnSp>
        <p:nvCxnSpPr>
          <p:cNvPr id="146" name="직선 연결선 145"/>
          <p:cNvCxnSpPr/>
          <p:nvPr/>
        </p:nvCxnSpPr>
        <p:spPr>
          <a:xfrm>
            <a:off x="512002" y="1955834"/>
            <a:ext cx="1561043" cy="2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1510415" y="5335976"/>
            <a:ext cx="462020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/>
          <p:cNvSpPr txBox="1"/>
          <p:nvPr/>
        </p:nvSpPr>
        <p:spPr>
          <a:xfrm>
            <a:off x="1482523" y="535024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603752" y="1534142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7949178" y="1520952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8314038" y="86557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875635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18617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9987979" y="856774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8337525" y="115364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8880508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9422044" y="114344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982200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3437265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838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3795" y="72206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본인인증확인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733" y="1627392"/>
            <a:ext cx="1561043" cy="2821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2474" y="4095418"/>
            <a:ext cx="348943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4582" y="412727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07944" y="3707586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77859" y="337031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07192" y="3327992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7859" y="3757169"/>
            <a:ext cx="539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7985" y="3363421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2217" y="3729735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09327" y="1899360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7923" y="1890683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34515" y="1921320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05057" y="2520866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5632" y="2570030"/>
            <a:ext cx="60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내국인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0650" y="3356042"/>
            <a:ext cx="73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전화번호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5466" y="3736366"/>
            <a:ext cx="707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인증번호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1222508" y="2236005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5374" y="2214961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22733" y="2263945"/>
            <a:ext cx="692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생년월일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616568" y="2884368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18129" y="2933352"/>
            <a:ext cx="607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성별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522733" y="1811216"/>
            <a:ext cx="1561043" cy="2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9752" y="1573608"/>
            <a:ext cx="6783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popup</a:t>
            </a:r>
            <a:endParaRPr lang="ko-KR" altLang="en-US" sz="1300" dirty="0"/>
          </a:p>
        </p:txBody>
      </p:sp>
      <p:sp>
        <p:nvSpPr>
          <p:cNvPr id="33" name="직사각형 32"/>
          <p:cNvSpPr/>
          <p:nvPr/>
        </p:nvSpPr>
        <p:spPr>
          <a:xfrm>
            <a:off x="1166241" y="2545695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>
            <a:off x="1218623" y="2619247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477859" y="4105591"/>
            <a:ext cx="436615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449967" y="413744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662712" y="2678511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520204" y="187354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00310" y="187072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845671" y="188170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91032" y="1890348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34549" y="189034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770851" y="187499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411223" y="188170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685132" y="1873546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763820" y="5165107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625336" y="3728803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9625336" y="3728803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625336" y="3115343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>
            <a:off x="10290087" y="354123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flipH="1">
            <a:off x="9662712" y="3531598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/>
          <p:nvPr/>
        </p:nvCxnSpPr>
        <p:spPr>
          <a:xfrm>
            <a:off x="9625335" y="3134204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843564" y="951400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869280" y="2198565"/>
            <a:ext cx="5572847" cy="333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276778" y="2401065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3885209" y="573668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139885" y="568763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0" name="직사각형 69"/>
          <p:cNvSpPr/>
          <p:nvPr/>
        </p:nvSpPr>
        <p:spPr>
          <a:xfrm>
            <a:off x="4847403" y="573668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102079" y="568763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2" name="직사각형 71"/>
          <p:cNvSpPr/>
          <p:nvPr/>
        </p:nvSpPr>
        <p:spPr>
          <a:xfrm>
            <a:off x="5955281" y="573668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6209957" y="568763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4" name="직사각형 73"/>
          <p:cNvSpPr/>
          <p:nvPr/>
        </p:nvSpPr>
        <p:spPr>
          <a:xfrm>
            <a:off x="7114210" y="573668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368886" y="568763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6" name="직사각형 75"/>
          <p:cNvSpPr/>
          <p:nvPr/>
        </p:nvSpPr>
        <p:spPr>
          <a:xfrm>
            <a:off x="8684391" y="5733909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8939067" y="5684853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8" name="직사각형 77"/>
          <p:cNvSpPr/>
          <p:nvPr/>
        </p:nvSpPr>
        <p:spPr>
          <a:xfrm>
            <a:off x="2716678" y="3004679"/>
            <a:ext cx="102898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716678" y="3154352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휴대폰인증</a:t>
            </a:r>
            <a:endParaRPr lang="ko-KR" altLang="en-US" sz="1300" dirty="0"/>
          </a:p>
        </p:txBody>
      </p:sp>
      <p:sp>
        <p:nvSpPr>
          <p:cNvPr id="80" name="TextBox 79"/>
          <p:cNvSpPr txBox="1"/>
          <p:nvPr/>
        </p:nvSpPr>
        <p:spPr>
          <a:xfrm>
            <a:off x="2727436" y="4108685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아이핀인증</a:t>
            </a:r>
            <a:endParaRPr lang="ko-KR" altLang="en-US" sz="1300" dirty="0"/>
          </a:p>
        </p:txBody>
      </p:sp>
      <p:sp>
        <p:nvSpPr>
          <p:cNvPr id="81" name="직사각형 80"/>
          <p:cNvSpPr/>
          <p:nvPr/>
        </p:nvSpPr>
        <p:spPr>
          <a:xfrm>
            <a:off x="2716678" y="3958434"/>
            <a:ext cx="102898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338532" y="3057578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182335" y="2898476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아래쪽 화살표 83"/>
          <p:cNvSpPr/>
          <p:nvPr/>
        </p:nvSpPr>
        <p:spPr>
          <a:xfrm>
            <a:off x="1234717" y="2972028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8314038" y="86557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8875635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418617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987979" y="856774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8337525" y="115364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8880508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9422044" y="114344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982200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651130" y="1535183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 bwMode="auto">
          <a:xfrm>
            <a:off x="7996556" y="1521993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909709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838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3795" y="72206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이용약관동의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662712" y="2678511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520204" y="1873549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191992" y="186980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837353" y="188079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82714" y="1889433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26231" y="188943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762533" y="187407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402905" y="188079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685132" y="187354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763820" y="5165107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625336" y="3728803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9625336" y="3728803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625336" y="3115343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>
            <a:off x="10290087" y="354123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flipH="1">
            <a:off x="9662712" y="3531598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/>
          <p:nvPr/>
        </p:nvCxnSpPr>
        <p:spPr>
          <a:xfrm>
            <a:off x="9625335" y="3134204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843564" y="951400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869280" y="2198565"/>
            <a:ext cx="5572847" cy="333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276778" y="2401065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3891536" y="5632362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146212" y="558330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0" name="직사각형 69"/>
          <p:cNvSpPr/>
          <p:nvPr/>
        </p:nvSpPr>
        <p:spPr>
          <a:xfrm>
            <a:off x="4853730" y="5632362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108406" y="5583306"/>
            <a:ext cx="17669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2" name="직사각형 71"/>
          <p:cNvSpPr/>
          <p:nvPr/>
        </p:nvSpPr>
        <p:spPr>
          <a:xfrm>
            <a:off x="5868829" y="5629326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6216284" y="558330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4" name="직사각형 73"/>
          <p:cNvSpPr/>
          <p:nvPr/>
        </p:nvSpPr>
        <p:spPr>
          <a:xfrm>
            <a:off x="7224207" y="564707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544425" y="5591793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6" name="직사각형 75"/>
          <p:cNvSpPr/>
          <p:nvPr/>
        </p:nvSpPr>
        <p:spPr>
          <a:xfrm>
            <a:off x="8690718" y="562958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8945394" y="5580527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83" name="직사각형 82"/>
          <p:cNvSpPr/>
          <p:nvPr/>
        </p:nvSpPr>
        <p:spPr>
          <a:xfrm>
            <a:off x="5884559" y="5849784"/>
            <a:ext cx="492823" cy="216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5902444" y="585236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6800630" y="5855794"/>
            <a:ext cx="540791" cy="210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800630" y="583801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690101" y="2186022"/>
            <a:ext cx="175847" cy="202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아래쪽 화살표 87"/>
          <p:cNvSpPr/>
          <p:nvPr/>
        </p:nvSpPr>
        <p:spPr>
          <a:xfrm>
            <a:off x="3710615" y="5294698"/>
            <a:ext cx="134815" cy="10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아래쪽 화살표 88"/>
          <p:cNvSpPr/>
          <p:nvPr/>
        </p:nvSpPr>
        <p:spPr>
          <a:xfrm flipV="1">
            <a:off x="3716165" y="2213036"/>
            <a:ext cx="131885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 flipH="1">
            <a:off x="3698896" y="2388522"/>
            <a:ext cx="1" cy="2927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698896" y="5268322"/>
            <a:ext cx="167052" cy="250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4651130" y="1543975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7996556" y="1530785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8314038" y="86557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8875635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418617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9987979" y="856774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8337525" y="115364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880508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9422044" y="114344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9982200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2150309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838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53660" y="2598450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7384" y="2878879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7384" y="3125100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3216" y="3381940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 확인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6879662" y="3416541"/>
            <a:ext cx="507106" cy="148361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>
                <a:latin typeface="+mn-ea"/>
              </a:rPr>
              <a:t>일치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27610" y="2671946"/>
            <a:ext cx="2012081" cy="123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27609" y="2901979"/>
            <a:ext cx="2012081" cy="123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27611" y="3186508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27609" y="3416541"/>
            <a:ext cx="1152053" cy="151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714446" y="3786535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생년월일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749692" y="3846379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714446" y="4115176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749692" y="4175020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06479" y="4781651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8587" y="481350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회원가입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604193" y="4771901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76301" y="480375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7734617" y="2891759"/>
            <a:ext cx="751252" cy="142823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 err="1">
                <a:latin typeface="+mn-ea"/>
              </a:rPr>
              <a:t>중복확인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56737" y="934063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556876" y="2606721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66799" y="865570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469072" y="856083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170318" y="856083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9853977" y="85677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784386" y="1251510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486659" y="1242023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187905" y="1242023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871564" y="124271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284069" y="195479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914094" y="194454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59455" y="195552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04816" y="1964168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48333" y="196416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484635" y="194881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125007" y="19555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448997" y="1954797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657984" y="5093317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519500" y="3657013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9519500" y="3657013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9519500" y="3043553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>
            <a:off x="10184251" y="346944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 flipH="1">
            <a:off x="9556876" y="3459808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>
            <a:off x="9519499" y="3062414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642163" y="2306987"/>
            <a:ext cx="5394037" cy="2899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734989" y="5522018"/>
            <a:ext cx="735451" cy="511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3536102" y="5810314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4508773" y="5798976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5481444" y="5798976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485281" y="552252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805344" y="552252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42181" y="550616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163506" y="552252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461352" y="552227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98189" y="5505912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819514" y="552227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421745" y="552227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418472" y="5763359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13549" y="5946524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2602522" y="5404302"/>
            <a:ext cx="7992207" cy="4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9165927" y="550831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162654" y="5749398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891825" y="5511570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888552" y="5752653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95" y="722062"/>
            <a:ext cx="1709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정보입력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회원가입 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푸터</a:t>
            </a:r>
            <a:endParaRPr lang="ko-KR" altLang="en-US" dirty="0"/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6918435" y="4138717"/>
            <a:ext cx="632227" cy="19913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>
                <a:latin typeface="+mn-ea"/>
              </a:rPr>
              <a:t>주소찾기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651130" y="159672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7996556" y="158353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2689140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705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en-US" altLang="ko-KR" sz="2200" b="1" dirty="0" err="1"/>
              <a:t>sns</a:t>
            </a:r>
            <a:r>
              <a:rPr lang="ko-KR" altLang="en-US" sz="2200" b="1" dirty="0"/>
              <a:t>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604153" y="2658546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20204" y="182079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91992" y="182634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37353" y="18373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2714" y="1845973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26231" y="184597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762533" y="183061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02905" y="183733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685132" y="1820791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705261" y="5145142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66777" y="3708838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9566777" y="370883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566777" y="3095378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0231528" y="352127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flipH="1">
            <a:off x="9604153" y="3511633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9566776" y="3114239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23795" y="722062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헤더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9" name="직사각형 58"/>
          <p:cNvSpPr/>
          <p:nvPr/>
        </p:nvSpPr>
        <p:spPr>
          <a:xfrm>
            <a:off x="5843564" y="889853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710801" y="2876798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087655" y="2876797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901951" y="30625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통합회원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233212" y="30670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간편회원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710801" y="2146699"/>
            <a:ext cx="3867152" cy="55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634916" y="5324700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653965" y="5324700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782905" y="4059354"/>
            <a:ext cx="219336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4325200" y="4051453"/>
            <a:ext cx="2193879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>
            <a:off x="4325200" y="4056969"/>
            <a:ext cx="2193879" cy="1024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6789056" y="4076933"/>
            <a:ext cx="2195914" cy="100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5859934" y="5324699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/>
          <p:cNvCxnSpPr/>
          <p:nvPr/>
        </p:nvCxnSpPr>
        <p:spPr>
          <a:xfrm>
            <a:off x="5878983" y="5324699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084952" y="5329223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/>
          <p:cNvCxnSpPr/>
          <p:nvPr/>
        </p:nvCxnSpPr>
        <p:spPr>
          <a:xfrm>
            <a:off x="4104001" y="5329223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186371" y="213359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6744242" y="3046991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4651130" y="1500015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7996556" y="1486825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314038" y="86557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8875635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418617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9987979" y="856774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8337525" y="115364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8880508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422044" y="114344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82200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358315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그림 2" descr="스크린샷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8" y="1744362"/>
            <a:ext cx="4998583" cy="25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92768" y="4887386"/>
            <a:ext cx="4960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위의 사진은 중국의 시장 규모 이다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중국은 세계 무역의 중심이 되어가고 있는 나라이다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이런 중국의 전자상거래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이커머스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시장규모는 미국을 넘어서고 있는데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중국의 전자 상거래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e-commerce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시장 현황은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C2C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B2C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바뀌는 추세이다 즉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e-commerce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사용하는 기업이 많아 졌다는 뜻이다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그림 3" descr="스크린샷이(가) 표시된 사진&#10;&#10;자동 생성된 설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87" y="1744362"/>
            <a:ext cx="4922913" cy="30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701680" y="4887386"/>
            <a:ext cx="43813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위의 사진은 이런 중국의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e-commerce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한국의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e-commerce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비교한 사진이다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중국이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b2c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상승하고 시장규모가 활성화된 이유는 ‘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간편결제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보편화’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‘라이브 방송과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e-commerce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결합’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해외 직구의 시장확대’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</a:t>
            </a:r>
            <a:r>
              <a:rPr kumimoji="0" lang="ko-KR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주요특징이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있기 때문이다</a:t>
            </a:r>
            <a:r>
              <a:rPr kumimoji="0" lang="en-US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92768" y="6140906"/>
            <a:ext cx="407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출처</a:t>
            </a:r>
            <a:r>
              <a:rPr lang="en-US" altLang="ko-KR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https://blog.naver.com/kitaekim81/221366378471</a:t>
            </a:r>
            <a:endParaRPr lang="en-US" altLang="ko-KR" sz="1200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09905" y="672644"/>
            <a:ext cx="5661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한국과 중국의 </a:t>
            </a:r>
            <a:r>
              <a:rPr lang="en-US" altLang="ko-KR" sz="2200" dirty="0"/>
              <a:t>e-commerce </a:t>
            </a:r>
            <a:r>
              <a:rPr lang="ko-KR" altLang="en-US" sz="2200" dirty="0"/>
              <a:t>시장규모 비교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2223" y="241757"/>
            <a:ext cx="2793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E-commerce </a:t>
            </a:r>
            <a:r>
              <a:rPr lang="ko-KR" altLang="en-US" sz="2200" b="1" dirty="0"/>
              <a:t>리서치</a:t>
            </a:r>
          </a:p>
        </p:txBody>
      </p:sp>
    </p:spTree>
    <p:extLst>
      <p:ext uri="{BB962C8B-B14F-4D97-AF65-F5344CB8AC3E}">
        <p14:creationId xmlns:p14="http://schemas.microsoft.com/office/powerpoint/2010/main" val="3626160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705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en-US" altLang="ko-KR" sz="2200" b="1" dirty="0" err="1"/>
              <a:t>sns</a:t>
            </a:r>
            <a:r>
              <a:rPr lang="ko-KR" altLang="en-US" sz="2200" b="1" dirty="0"/>
              <a:t>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604153" y="2658546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20204" y="196147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91992" y="194184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37353" y="1952829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2714" y="1961470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26231" y="196147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762533" y="194611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02905" y="195283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685132" y="1961470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705261" y="5145142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66777" y="3708838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9566777" y="370883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566777" y="3095378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0231528" y="352127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flipH="1">
            <a:off x="9604153" y="3511633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9566776" y="3114239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23795" y="72206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sns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9" name="직사각형 58"/>
          <p:cNvSpPr/>
          <p:nvPr/>
        </p:nvSpPr>
        <p:spPr>
          <a:xfrm>
            <a:off x="5843564" y="951400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634916" y="5324700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653965" y="5324700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782905" y="4059354"/>
            <a:ext cx="219336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4325200" y="4051453"/>
            <a:ext cx="2193879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>
            <a:off x="4325200" y="4056969"/>
            <a:ext cx="2193879" cy="1024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6789056" y="4076933"/>
            <a:ext cx="2195914" cy="100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5859934" y="5324699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/>
          <p:cNvCxnSpPr/>
          <p:nvPr/>
        </p:nvCxnSpPr>
        <p:spPr>
          <a:xfrm>
            <a:off x="5878983" y="5324699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084952" y="5329223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/>
          <p:cNvCxnSpPr/>
          <p:nvPr/>
        </p:nvCxnSpPr>
        <p:spPr>
          <a:xfrm>
            <a:off x="4104001" y="5329223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5608066" y="2301999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5957858" y="2257936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75430" y="3476892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6149008" y="2443645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139390" y="3532954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sp>
        <p:nvSpPr>
          <p:cNvPr id="51" name="직사각형 50"/>
          <p:cNvSpPr/>
          <p:nvPr/>
        </p:nvSpPr>
        <p:spPr>
          <a:xfrm>
            <a:off x="8314038" y="86557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875635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418617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9987979" y="856774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337525" y="115364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8880508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9422044" y="114344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982200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651130" y="1596727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7996556" y="1583537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</p:spTree>
    <p:extLst>
      <p:ext uri="{BB962C8B-B14F-4D97-AF65-F5344CB8AC3E}">
        <p14:creationId xmlns:p14="http://schemas.microsoft.com/office/powerpoint/2010/main" val="2298549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705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en-US" altLang="ko-KR" sz="2200" b="1" dirty="0" err="1"/>
              <a:t>sns</a:t>
            </a:r>
            <a:r>
              <a:rPr lang="ko-KR" altLang="en-US" sz="2200" b="1" dirty="0"/>
              <a:t>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604153" y="2658546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20204" y="168011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69818" y="167116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플라자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14257" y="165153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59618" y="166252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979" y="1671162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48496" y="167116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384798" y="165580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25170" y="166252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685132" y="1680117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705261" y="5145142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66777" y="3708838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9566777" y="370883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566777" y="3095378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0231528" y="352127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flipH="1">
            <a:off x="9604153" y="3511633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9566776" y="3114239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23795" y="72206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정보입력</a:t>
            </a:r>
            <a:endParaRPr lang="en-US" altLang="ko-KR" dirty="0"/>
          </a:p>
        </p:txBody>
      </p:sp>
      <p:sp>
        <p:nvSpPr>
          <p:cNvPr id="59" name="직사각형 58"/>
          <p:cNvSpPr/>
          <p:nvPr/>
        </p:nvSpPr>
        <p:spPr>
          <a:xfrm>
            <a:off x="5843564" y="951400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66799" y="865570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8469072" y="856083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170318" y="856083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9853977" y="856774"/>
            <a:ext cx="600924" cy="285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784386" y="1251510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8486659" y="1242023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9187905" y="1242023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871564" y="1242714"/>
            <a:ext cx="583337" cy="2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634916" y="5324700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653965" y="5324700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782905" y="4059354"/>
            <a:ext cx="219336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4325200" y="4051453"/>
            <a:ext cx="2193879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>
            <a:off x="4325200" y="4056969"/>
            <a:ext cx="2193879" cy="1024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6789056" y="4076933"/>
            <a:ext cx="2195914" cy="100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5859934" y="5324699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/>
          <p:cNvCxnSpPr/>
          <p:nvPr/>
        </p:nvCxnSpPr>
        <p:spPr>
          <a:xfrm>
            <a:off x="5878983" y="5324699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084952" y="5329223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/>
          <p:cNvCxnSpPr/>
          <p:nvPr/>
        </p:nvCxnSpPr>
        <p:spPr>
          <a:xfrm>
            <a:off x="4104001" y="5329223"/>
            <a:ext cx="1483550" cy="589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5608066" y="2301999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5957858" y="2257936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75430" y="3476892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6149008" y="2443645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139390" y="3532954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sp>
        <p:nvSpPr>
          <p:cNvPr id="77" name="직사각형 76"/>
          <p:cNvSpPr/>
          <p:nvPr/>
        </p:nvSpPr>
        <p:spPr>
          <a:xfrm>
            <a:off x="4121085" y="1478114"/>
            <a:ext cx="4947138" cy="4353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/>
          <p:cNvCxnSpPr/>
          <p:nvPr/>
        </p:nvCxnSpPr>
        <p:spPr>
          <a:xfrm>
            <a:off x="4121085" y="1786698"/>
            <a:ext cx="4947138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14219" y="141736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229804" y="208205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4899854" y="3263246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899854" y="3509467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5745617" y="4425270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5717725" y="445712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6943331" y="4415520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6915439" y="444737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65034" y="3313146"/>
            <a:ext cx="2019352" cy="79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755132" y="3589524"/>
            <a:ext cx="2019352" cy="79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776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705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tablet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en-US" altLang="ko-KR" sz="2200" b="1" dirty="0" err="1"/>
              <a:t>sns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회원가입</a:t>
            </a:r>
            <a:endParaRPr lang="ko-KR" altLang="en-US" sz="1500" b="1" dirty="0"/>
          </a:p>
        </p:txBody>
      </p:sp>
      <p:sp>
        <p:nvSpPr>
          <p:cNvPr id="7" name="직사각형 6"/>
          <p:cNvSpPr/>
          <p:nvPr/>
        </p:nvSpPr>
        <p:spPr>
          <a:xfrm>
            <a:off x="2602522" y="782984"/>
            <a:ext cx="7992207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9879230" y="4514133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781792" y="3094040"/>
            <a:ext cx="647698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>
            <a:off x="9806392" y="3094040"/>
            <a:ext cx="623098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781792" y="2480580"/>
            <a:ext cx="647698" cy="516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오른쪽 화살표 91"/>
          <p:cNvSpPr/>
          <p:nvPr/>
        </p:nvSpPr>
        <p:spPr>
          <a:xfrm>
            <a:off x="10308059" y="2906472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 flipH="1">
            <a:off x="9806392" y="2899299"/>
            <a:ext cx="83298" cy="8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>
            <a:endCxn id="92" idx="3"/>
          </p:cNvCxnSpPr>
          <p:nvPr/>
        </p:nvCxnSpPr>
        <p:spPr>
          <a:xfrm>
            <a:off x="9781792" y="2479115"/>
            <a:ext cx="616731" cy="472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/>
          <p:cNvSpPr/>
          <p:nvPr/>
        </p:nvSpPr>
        <p:spPr>
          <a:xfrm>
            <a:off x="9795912" y="2010848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2803710" y="5381376"/>
            <a:ext cx="978283" cy="633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9" name="모서리가 둥근 직사각형 158"/>
          <p:cNvSpPr/>
          <p:nvPr/>
        </p:nvSpPr>
        <p:spPr bwMode="auto">
          <a:xfrm>
            <a:off x="3982411" y="5732116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0" name="모서리가 둥근 직사각형 159"/>
          <p:cNvSpPr/>
          <p:nvPr/>
        </p:nvSpPr>
        <p:spPr bwMode="auto">
          <a:xfrm>
            <a:off x="4955082" y="5720778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>
            <a:off x="5927753" y="5720778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5897344" y="538162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217407" y="538162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3954244" y="536526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4575569" y="5381625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7873415" y="538137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6610252" y="5365012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231577" y="538137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925889" y="5363757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8529061" y="5363757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9228620" y="5363757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9919477" y="5639306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522649" y="5639306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9222208" y="5639306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8514453" y="5886211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2602522" y="5240215"/>
            <a:ext cx="7992207" cy="17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307179" y="736655"/>
            <a:ext cx="185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이용약관동의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푸터</a:t>
            </a:r>
            <a:endParaRPr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4520204" y="179441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01640" y="17909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847001" y="180191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492362" y="1810556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135879" y="181055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772181" y="179520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412553" y="180191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85132" y="1794413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843564" y="907440"/>
            <a:ext cx="1392116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755856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498982" y="870422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94344" y="2198006"/>
            <a:ext cx="22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3972224" y="4799415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563631" y="479139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166762" y="479139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359418" y="475543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5962549" y="4747403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7" name="TextBox 76"/>
          <p:cNvSpPr txBox="1"/>
          <p:nvPr/>
        </p:nvSpPr>
        <p:spPr>
          <a:xfrm>
            <a:off x="7387034" y="4703430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78" name="직사각형 77"/>
          <p:cNvSpPr/>
          <p:nvPr/>
        </p:nvSpPr>
        <p:spPr>
          <a:xfrm>
            <a:off x="3704490" y="4420617"/>
            <a:ext cx="173832" cy="165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아래쪽 화살표 78"/>
          <p:cNvSpPr/>
          <p:nvPr/>
        </p:nvSpPr>
        <p:spPr>
          <a:xfrm>
            <a:off x="3725004" y="4487256"/>
            <a:ext cx="133270" cy="8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아래쪽 화살표 79"/>
          <p:cNvSpPr/>
          <p:nvPr/>
        </p:nvSpPr>
        <p:spPr>
          <a:xfrm flipV="1">
            <a:off x="3730554" y="2163191"/>
            <a:ext cx="130374" cy="124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>
          <a:xfrm flipH="1">
            <a:off x="3713286" y="2198006"/>
            <a:ext cx="1" cy="239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8154091" y="4718930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126199" y="475078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8957370" y="4702364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8918478" y="475078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78322" y="2147380"/>
            <a:ext cx="5207210" cy="244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85132" y="2151520"/>
            <a:ext cx="193190" cy="187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4651130" y="1491223"/>
            <a:ext cx="3263337" cy="22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 bwMode="auto">
          <a:xfrm>
            <a:off x="7996556" y="1478033"/>
            <a:ext cx="653514" cy="2195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웹 검색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8314038" y="86557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8875635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9418617" y="856083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9987979" y="856774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8337525" y="115364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8880508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9422044" y="114344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982200" y="1163005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4138166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415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mobile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메인 화면</a:t>
            </a:r>
            <a:endParaRPr lang="ko-KR" altLang="en-US" sz="15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107487" y="5001053"/>
            <a:ext cx="2799663" cy="855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95543" y="721436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05068" y="721435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14593" y="721437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86411" y="5987070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 err="1"/>
              <a:t>헤더영역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/>
              <a:t>컨텐츠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7931" y="5932568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/>
              <a:t>컨텐츠</a:t>
            </a:r>
            <a:endParaRPr lang="en-US" altLang="ko-K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9296794" y="5932568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/>
              <a:t>컨텐츠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 err="1"/>
              <a:t>푸터</a:t>
            </a:r>
            <a:endParaRPr lang="en-US" altLang="ko-KR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1210019" y="863477"/>
            <a:ext cx="618782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57811" y="5201015"/>
            <a:ext cx="776393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314593" y="4676642"/>
            <a:ext cx="2822331" cy="17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83857" y="4839426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32316" y="4839426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31092" y="4852805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911462" y="4841994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55601" y="4839427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10708" y="865002"/>
            <a:ext cx="2816691" cy="1551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679337" y="2243667"/>
            <a:ext cx="2833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705068" y="863477"/>
            <a:ext cx="2822331" cy="1380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11248" y="2149478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710708" y="2592886"/>
            <a:ext cx="2816691" cy="1551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4679337" y="3971551"/>
            <a:ext cx="2833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705068" y="2591361"/>
            <a:ext cx="2822331" cy="1380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1248" y="3877362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705068" y="4305534"/>
            <a:ext cx="2816691" cy="1551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4673697" y="5684199"/>
            <a:ext cx="2833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99428" y="4304009"/>
            <a:ext cx="2822331" cy="1380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05608" y="5590010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043602" y="4072287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110030" y="3658303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06922" y="152499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98801" y="152499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64683" y="151604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87090" y="1524681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07487" y="557972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3018030" y="998722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951418" y="998722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581400" y="949569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44" name="오른쪽 화살표 43"/>
          <p:cNvSpPr/>
          <p:nvPr/>
        </p:nvSpPr>
        <p:spPr>
          <a:xfrm flipH="1">
            <a:off x="1107487" y="160726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3816686" y="159532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870085" y="557972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33783" y="557972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92066" y="558351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95543" y="1916725"/>
            <a:ext cx="2819568" cy="782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089428" y="2827932"/>
            <a:ext cx="2819568" cy="1506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1107487" y="1916725"/>
            <a:ext cx="2807624" cy="757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07487" y="2836887"/>
            <a:ext cx="2807624" cy="1497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2849379" y="4067561"/>
            <a:ext cx="1002323" cy="1846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>
            <a:off x="3667066" y="4133503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 flipH="1">
            <a:off x="2886018" y="4092877"/>
            <a:ext cx="152400" cy="13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3183487" y="4097352"/>
            <a:ext cx="140677" cy="93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142655" y="4461357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092396" y="4450091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036176" y="4445144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1142655" y="4474736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102776" y="4486648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025764" y="4459940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8317356" y="798297"/>
            <a:ext cx="2819568" cy="782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/>
          <p:nvPr/>
        </p:nvCxnSpPr>
        <p:spPr>
          <a:xfrm>
            <a:off x="8329300" y="798297"/>
            <a:ext cx="2807624" cy="757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8320233" y="1686113"/>
            <a:ext cx="2816691" cy="1266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>
            <a:off x="8329300" y="2754019"/>
            <a:ext cx="2833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8314593" y="1684588"/>
            <a:ext cx="2822331" cy="1069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329300" y="2659186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8330264" y="3021699"/>
            <a:ext cx="2816691" cy="1266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/>
          <p:cNvCxnSpPr/>
          <p:nvPr/>
        </p:nvCxnSpPr>
        <p:spPr>
          <a:xfrm>
            <a:off x="8339331" y="4089605"/>
            <a:ext cx="2833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8324624" y="3020174"/>
            <a:ext cx="2822331" cy="1069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339331" y="3994772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1095667" y="5002202"/>
            <a:ext cx="2816691" cy="854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3457213" y="4848194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390785" y="5262178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619265" y="3933112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0552837" y="4347096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9313590" y="5469039"/>
            <a:ext cx="470418" cy="22831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9883857" y="5480798"/>
            <a:ext cx="449585" cy="23259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 bwMode="auto">
          <a:xfrm>
            <a:off x="10464277" y="5468260"/>
            <a:ext cx="450100" cy="24513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48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979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mobile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1095543" y="721436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05068" y="721435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314593" y="721437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6411" y="5987070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 err="1"/>
              <a:t>헤더영역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/>
              <a:t>회원가입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13362" y="5895007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/>
              <a:t>인증방법 선택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/>
              <a:t>통신사 선택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/>
              <a:t>이용약관동의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296794" y="5932568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/>
              <a:t>본인인증확인</a:t>
            </a:r>
            <a:endParaRPr lang="en-US" altLang="ko-KR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1210019" y="863477"/>
            <a:ext cx="618782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06922" y="152499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84392" y="152499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627272" y="150815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87090" y="1524681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07487" y="557972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018030" y="998722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951418" y="998722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581400" y="949569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58" name="오른쪽 화살표 57"/>
          <p:cNvSpPr/>
          <p:nvPr/>
        </p:nvSpPr>
        <p:spPr>
          <a:xfrm flipH="1">
            <a:off x="1107487" y="160726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3816686" y="159532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887656" y="5571412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731750" y="557245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392066" y="558351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95543" y="1916725"/>
            <a:ext cx="2819568" cy="782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>
            <a:off x="1107487" y="1916725"/>
            <a:ext cx="2807624" cy="757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142655" y="5111990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092396" y="5100724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036176" y="5095777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1142655" y="5125369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2102776" y="5137281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025764" y="5110573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59000" y="2794180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2718092" y="2795844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94769" y="29599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83773" y="29379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간편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</a:p>
        </p:txBody>
      </p:sp>
      <p:sp>
        <p:nvSpPr>
          <p:cNvPr id="133" name="타원 132"/>
          <p:cNvSpPr/>
          <p:nvPr/>
        </p:nvSpPr>
        <p:spPr>
          <a:xfrm>
            <a:off x="3448318" y="4092278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1205865" y="3661103"/>
            <a:ext cx="1262035" cy="129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2574543" y="3653699"/>
            <a:ext cx="1234790" cy="130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205865" y="3661103"/>
            <a:ext cx="1293406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594696" y="3661103"/>
            <a:ext cx="1203581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3381890" y="4506262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endCxn id="14" idx="1"/>
          </p:cNvCxnSpPr>
          <p:nvPr/>
        </p:nvCxnSpPr>
        <p:spPr>
          <a:xfrm>
            <a:off x="747346" y="2937965"/>
            <a:ext cx="647423" cy="22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943776" y="1312681"/>
            <a:ext cx="102898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4949154" y="1469186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휴대폰인증</a:t>
            </a:r>
            <a:endParaRPr lang="ko-KR" altLang="en-US" sz="1300" dirty="0"/>
          </a:p>
        </p:txBody>
      </p:sp>
      <p:sp>
        <p:nvSpPr>
          <p:cNvPr id="138" name="TextBox 137"/>
          <p:cNvSpPr txBox="1"/>
          <p:nvPr/>
        </p:nvSpPr>
        <p:spPr>
          <a:xfrm>
            <a:off x="6339400" y="1462932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아이핀인증</a:t>
            </a:r>
            <a:endParaRPr lang="ko-KR" altLang="en-US" sz="1300" dirty="0"/>
          </a:p>
        </p:txBody>
      </p:sp>
      <p:sp>
        <p:nvSpPr>
          <p:cNvPr id="139" name="직사각형 138"/>
          <p:cNvSpPr/>
          <p:nvPr/>
        </p:nvSpPr>
        <p:spPr>
          <a:xfrm>
            <a:off x="6328642" y="1312681"/>
            <a:ext cx="102898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5222167" y="2102072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6462219" y="2095235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5227169" y="2826169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6479485" y="2820531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5255153" y="230379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260300" y="301541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499183" y="22974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501694" y="302264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통신사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4943135" y="492874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5579825" y="492874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6789015" y="4920521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6255266" y="492874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5410569" y="5374926"/>
            <a:ext cx="390299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4890724" y="3591836"/>
            <a:ext cx="2368615" cy="1202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5459772" y="374484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이용약관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056314" y="48159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5740561" y="480998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6952899" y="47743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6386707" y="480831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5382823" y="542309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6375761" y="5372493"/>
            <a:ext cx="462020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6347869" y="538676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4430527" y="1228170"/>
            <a:ext cx="647423" cy="22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9381113" y="4771990"/>
            <a:ext cx="348943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/>
          <p:cNvSpPr txBox="1"/>
          <p:nvPr/>
        </p:nvSpPr>
        <p:spPr>
          <a:xfrm>
            <a:off x="9353221" y="480384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9921813" y="4067300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/>
          <p:cNvSpPr txBox="1"/>
          <p:nvPr/>
        </p:nvSpPr>
        <p:spPr>
          <a:xfrm>
            <a:off x="9876498" y="3695045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전송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9905831" y="3652721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9891728" y="4116883"/>
            <a:ext cx="539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인증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9016624" y="3688150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9026086" y="4089449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9616828" y="1881846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9015424" y="1873169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TextBox 176"/>
          <p:cNvSpPr txBox="1"/>
          <p:nvPr/>
        </p:nvSpPr>
        <p:spPr>
          <a:xfrm>
            <a:off x="9042016" y="190380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178" name="직사각형 177"/>
          <p:cNvSpPr/>
          <p:nvPr/>
        </p:nvSpPr>
        <p:spPr>
          <a:xfrm>
            <a:off x="9013776" y="2741300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/>
          <p:cNvSpPr txBox="1"/>
          <p:nvPr/>
        </p:nvSpPr>
        <p:spPr>
          <a:xfrm>
            <a:off x="8984351" y="2790464"/>
            <a:ext cx="60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내국인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29289" y="3680771"/>
            <a:ext cx="73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전화번호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009335" y="4096080"/>
            <a:ext cx="707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인증번호</a:t>
            </a:r>
            <a:endParaRPr lang="ko-KR" altLang="en-US" sz="1000" dirty="0"/>
          </a:p>
        </p:txBody>
      </p:sp>
      <p:sp>
        <p:nvSpPr>
          <p:cNvPr id="182" name="직사각형 181"/>
          <p:cNvSpPr/>
          <p:nvPr/>
        </p:nvSpPr>
        <p:spPr>
          <a:xfrm>
            <a:off x="9639321" y="2321765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/>
          <p:cNvSpPr/>
          <p:nvPr/>
        </p:nvSpPr>
        <p:spPr>
          <a:xfrm>
            <a:off x="9022187" y="2300721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/>
          <p:cNvSpPr txBox="1"/>
          <p:nvPr/>
        </p:nvSpPr>
        <p:spPr>
          <a:xfrm>
            <a:off x="8939546" y="2349705"/>
            <a:ext cx="692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생년월일</a:t>
            </a:r>
            <a:endParaRPr lang="ko-KR" altLang="en-US" sz="1000" dirty="0"/>
          </a:p>
        </p:txBody>
      </p:sp>
      <p:sp>
        <p:nvSpPr>
          <p:cNvPr id="186" name="직사각형 185"/>
          <p:cNvSpPr/>
          <p:nvPr/>
        </p:nvSpPr>
        <p:spPr>
          <a:xfrm>
            <a:off x="9009335" y="3216609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/>
          <p:cNvSpPr txBox="1"/>
          <p:nvPr/>
        </p:nvSpPr>
        <p:spPr>
          <a:xfrm>
            <a:off x="9010896" y="3265593"/>
            <a:ext cx="607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성별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9574960" y="2766129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아래쪽 화살표 190"/>
          <p:cNvSpPr/>
          <p:nvPr/>
        </p:nvSpPr>
        <p:spPr>
          <a:xfrm>
            <a:off x="9627342" y="2839681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9876498" y="4782163"/>
            <a:ext cx="436615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9848606" y="481401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9549653" y="3225905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아래쪽 화살표 194"/>
          <p:cNvSpPr/>
          <p:nvPr/>
        </p:nvSpPr>
        <p:spPr>
          <a:xfrm>
            <a:off x="9602035" y="3299457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4705068" y="1151792"/>
            <a:ext cx="2822331" cy="31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8314592" y="1189732"/>
            <a:ext cx="2822331" cy="31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39846" y="73640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202" name="TextBox 201"/>
          <p:cNvSpPr txBox="1"/>
          <p:nvPr/>
        </p:nvSpPr>
        <p:spPr>
          <a:xfrm>
            <a:off x="8804975" y="74771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914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979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mobile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일반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1041113" y="2115766"/>
            <a:ext cx="2102356" cy="2463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8610" y="2318265"/>
            <a:ext cx="116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이용약관동의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10302" y="475962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64978" y="471056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0" name="직사각형 9"/>
          <p:cNvSpPr/>
          <p:nvPr/>
        </p:nvSpPr>
        <p:spPr>
          <a:xfrm>
            <a:off x="1872496" y="475962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7172" y="471056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2887595" y="4756584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050" y="471056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1098054" y="504558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18272" y="499030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2564565" y="5028094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819241" y="4979038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301430" y="5263248"/>
            <a:ext cx="492823" cy="216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51293" y="5269258"/>
            <a:ext cx="540791" cy="210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51293" y="525147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97101" y="2103222"/>
            <a:ext cx="130003" cy="149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908885" y="4420866"/>
            <a:ext cx="99667" cy="74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flipV="1">
            <a:off x="923165" y="2130236"/>
            <a:ext cx="97501" cy="112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897101" y="2200099"/>
            <a:ext cx="2" cy="2289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97166" y="4394490"/>
            <a:ext cx="123500" cy="184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4831" y="697491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85699" y="5963125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/>
              <a:t>이용약관동의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09307" y="839532"/>
            <a:ext cx="618782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6210" y="150105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59545" y="150105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13979" y="149209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86378" y="1500736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06775" y="555578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2517318" y="974777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50706" y="974777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080688" y="925624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40" name="오른쪽 화살표 39"/>
          <p:cNvSpPr/>
          <p:nvPr/>
        </p:nvSpPr>
        <p:spPr>
          <a:xfrm flipH="1">
            <a:off x="606775" y="1583315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3315974" y="157137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357385" y="554861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237474" y="554861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91354" y="555957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947606" y="4068333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881178" y="4482317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066722" y="709182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4209940" y="5188760"/>
            <a:ext cx="776393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4066722" y="4664387"/>
            <a:ext cx="2822331" cy="17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5635986" y="4827171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184445" y="4827171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183221" y="4840550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663591" y="4829739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107730" y="4827172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457529" y="2117165"/>
            <a:ext cx="499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409653" y="2372535"/>
            <a:ext cx="76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423248" y="2627905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287840" y="2892682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 확인</a:t>
            </a: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6008178" y="2892326"/>
            <a:ext cx="423856" cy="17585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>
                <a:latin typeface="+mn-ea"/>
              </a:rPr>
              <a:t>일치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5204252" y="2174751"/>
            <a:ext cx="846669" cy="115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5204252" y="2404783"/>
            <a:ext cx="736884" cy="151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204253" y="2689313"/>
            <a:ext cx="795198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5204252" y="2919346"/>
            <a:ext cx="795200" cy="131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4423248" y="3245169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생년월일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96218" y="3322447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4593701" y="3589116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주소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5197772" y="3643635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4758098" y="4108616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730206" y="414047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회원가입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5640863" y="4108616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5711407" y="415792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5941341" y="2396691"/>
            <a:ext cx="607108" cy="161541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 err="1">
                <a:latin typeface="+mn-ea"/>
              </a:rPr>
              <a:t>중복확인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209940" y="1847516"/>
            <a:ext cx="2570220" cy="268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모서리가 둥근 직사각형 128"/>
          <p:cNvSpPr/>
          <p:nvPr/>
        </p:nvSpPr>
        <p:spPr bwMode="auto">
          <a:xfrm>
            <a:off x="5850302" y="3632730"/>
            <a:ext cx="618342" cy="15447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 err="1">
                <a:latin typeface="+mn-ea"/>
              </a:rPr>
              <a:t>주소찾기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6383167" y="4081412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6316739" y="4495396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542486" y="5921497"/>
            <a:ext cx="115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 err="1"/>
              <a:t>정보입력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/>
              <a:t>회원가입 끝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 err="1"/>
              <a:t>푸터</a:t>
            </a:r>
            <a:endParaRPr lang="ko-KR" altLang="en-US" sz="1000" dirty="0"/>
          </a:p>
        </p:txBody>
      </p:sp>
      <p:sp>
        <p:nvSpPr>
          <p:cNvPr id="131" name="모서리가 둥근 직사각형 130"/>
          <p:cNvSpPr/>
          <p:nvPr/>
        </p:nvSpPr>
        <p:spPr bwMode="auto">
          <a:xfrm>
            <a:off x="5073624" y="5443016"/>
            <a:ext cx="470418" cy="22831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2" name="모서리가 둥근 직사각형 131"/>
          <p:cNvSpPr/>
          <p:nvPr/>
        </p:nvSpPr>
        <p:spPr bwMode="auto">
          <a:xfrm>
            <a:off x="5643891" y="5454775"/>
            <a:ext cx="449585" cy="23259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6224311" y="5442237"/>
            <a:ext cx="450100" cy="24513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189319" y="831169"/>
            <a:ext cx="618782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186222" y="149268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863692" y="150105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599147" y="149209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6366390" y="1492373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0" name="모서리가 둥근 직사각형 139"/>
          <p:cNvSpPr/>
          <p:nvPr/>
        </p:nvSpPr>
        <p:spPr bwMode="auto">
          <a:xfrm>
            <a:off x="5997330" y="966414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930718" y="966414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6560700" y="917261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43" name="오른쪽 화살표 142"/>
          <p:cNvSpPr/>
          <p:nvPr/>
        </p:nvSpPr>
        <p:spPr>
          <a:xfrm flipH="1">
            <a:off x="4086787" y="1574952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오른쪽 화살표 143"/>
          <p:cNvSpPr/>
          <p:nvPr/>
        </p:nvSpPr>
        <p:spPr>
          <a:xfrm>
            <a:off x="6795986" y="1563012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45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846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mobile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en-US" altLang="ko-KR" sz="2200" b="1" dirty="0" err="1"/>
              <a:t>sns</a:t>
            </a:r>
            <a:r>
              <a:rPr lang="ko-KR" altLang="en-US" sz="2200" b="1" dirty="0"/>
              <a:t> 회원가입</a:t>
            </a:r>
            <a:endParaRPr lang="ko-KR" altLang="en-US" sz="1500" b="1" dirty="0"/>
          </a:p>
        </p:txBody>
      </p:sp>
      <p:sp>
        <p:nvSpPr>
          <p:cNvPr id="6" name="직사각형 5"/>
          <p:cNvSpPr/>
          <p:nvPr/>
        </p:nvSpPr>
        <p:spPr>
          <a:xfrm>
            <a:off x="1095543" y="721436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05068" y="721435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6411" y="5987070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 err="1"/>
              <a:t>헤더영역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/>
              <a:t>회원가입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3530" y="5947913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000" dirty="0" err="1"/>
              <a:t>Sns</a:t>
            </a:r>
            <a:r>
              <a:rPr lang="ko-KR" altLang="en-US" sz="1000" dirty="0"/>
              <a:t>회원가입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296794" y="5932568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 err="1"/>
              <a:t>정보입력</a:t>
            </a:r>
            <a:endParaRPr lang="en-US" altLang="ko-KR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1210019" y="863477"/>
            <a:ext cx="618782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06922" y="152499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84392" y="150734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625640" y="151604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87090" y="1524681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07487" y="557972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018030" y="998722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951418" y="998722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581400" y="949569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58" name="오른쪽 화살표 57"/>
          <p:cNvSpPr/>
          <p:nvPr/>
        </p:nvSpPr>
        <p:spPr>
          <a:xfrm flipH="1">
            <a:off x="1107487" y="160726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3816686" y="159532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830873" y="5571246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74804" y="556204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392066" y="558351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95543" y="1916725"/>
            <a:ext cx="2819568" cy="782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>
            <a:off x="1107487" y="1916725"/>
            <a:ext cx="2807624" cy="757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142655" y="5111990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092396" y="5100724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036176" y="5095777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1142655" y="5125369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2102776" y="5137281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025764" y="5110573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59000" y="2794180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2718092" y="2795844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94769" y="29599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83773" y="29379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간편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</a:p>
        </p:txBody>
      </p:sp>
      <p:sp>
        <p:nvSpPr>
          <p:cNvPr id="133" name="타원 132"/>
          <p:cNvSpPr/>
          <p:nvPr/>
        </p:nvSpPr>
        <p:spPr>
          <a:xfrm>
            <a:off x="3448318" y="4092278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1205865" y="3661103"/>
            <a:ext cx="1262035" cy="129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2574543" y="3653699"/>
            <a:ext cx="1234790" cy="130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205865" y="3661103"/>
            <a:ext cx="1293406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594696" y="3661103"/>
            <a:ext cx="1203581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3381890" y="4506262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084022" y="2197752"/>
            <a:ext cx="647423" cy="22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4818733" y="863477"/>
            <a:ext cx="618782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15636" y="152499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624599" y="152499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328834" y="151604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995804" y="1524681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716201" y="557972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5560132" y="998722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7190114" y="949569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13" name="오른쪽 화살표 112"/>
          <p:cNvSpPr/>
          <p:nvPr/>
        </p:nvSpPr>
        <p:spPr>
          <a:xfrm flipH="1">
            <a:off x="4716201" y="160726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오른쪽 화살표 113"/>
          <p:cNvSpPr/>
          <p:nvPr/>
        </p:nvSpPr>
        <p:spPr>
          <a:xfrm>
            <a:off x="7425400" y="159532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5483125" y="5562453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6283014" y="5561498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000780" y="558351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6615684" y="1001621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4750865" y="5069562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/>
          <p:cNvSpPr/>
          <p:nvPr/>
        </p:nvSpPr>
        <p:spPr>
          <a:xfrm>
            <a:off x="5700606" y="5058296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/>
          <p:cNvSpPr/>
          <p:nvPr/>
        </p:nvSpPr>
        <p:spPr>
          <a:xfrm>
            <a:off x="6644386" y="5053349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97" name="직선 연결선 196"/>
          <p:cNvCxnSpPr/>
          <p:nvPr/>
        </p:nvCxnSpPr>
        <p:spPr>
          <a:xfrm>
            <a:off x="4750865" y="5082941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5710986" y="5094853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6633974" y="5068145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/>
          <p:cNvSpPr/>
          <p:nvPr/>
        </p:nvSpPr>
        <p:spPr>
          <a:xfrm>
            <a:off x="5620822" y="2166392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/>
          <p:cNvSpPr txBox="1"/>
          <p:nvPr/>
        </p:nvSpPr>
        <p:spPr>
          <a:xfrm>
            <a:off x="5786503" y="2308513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</a:t>
            </a:r>
            <a:endParaRPr lang="en-US" altLang="ko-KR" sz="1000" dirty="0"/>
          </a:p>
          <a:p>
            <a:r>
              <a:rPr lang="ko-KR" altLang="en-US" sz="1000" dirty="0"/>
              <a:t>로그인</a:t>
            </a:r>
          </a:p>
        </p:txBody>
      </p:sp>
      <p:sp>
        <p:nvSpPr>
          <p:cNvPr id="204" name="직사각형 203"/>
          <p:cNvSpPr/>
          <p:nvPr/>
        </p:nvSpPr>
        <p:spPr>
          <a:xfrm>
            <a:off x="4814075" y="3618675"/>
            <a:ext cx="1262035" cy="129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/>
          <p:cNvSpPr/>
          <p:nvPr/>
        </p:nvSpPr>
        <p:spPr>
          <a:xfrm>
            <a:off x="6182753" y="3611271"/>
            <a:ext cx="1234790" cy="130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6" name="직선 연결선 205"/>
          <p:cNvCxnSpPr/>
          <p:nvPr/>
        </p:nvCxnSpPr>
        <p:spPr>
          <a:xfrm>
            <a:off x="4814075" y="3618675"/>
            <a:ext cx="1293406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6202906" y="3618675"/>
            <a:ext cx="1203581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5460639" y="3001937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TextBox 208"/>
          <p:cNvSpPr txBox="1"/>
          <p:nvPr/>
        </p:nvSpPr>
        <p:spPr>
          <a:xfrm>
            <a:off x="5624599" y="305799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sp>
        <p:nvSpPr>
          <p:cNvPr id="210" name="직사각형 209"/>
          <p:cNvSpPr/>
          <p:nvPr/>
        </p:nvSpPr>
        <p:spPr>
          <a:xfrm>
            <a:off x="8392940" y="712953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8771894" y="2189270"/>
            <a:ext cx="647423" cy="22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8506605" y="854995"/>
            <a:ext cx="618782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8503508" y="151651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9048236" y="151651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플라자 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9594643" y="151651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10137269" y="1507559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10683676" y="1516199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8404073" y="5571247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9248004" y="990240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/>
          <p:cNvSpPr/>
          <p:nvPr/>
        </p:nvSpPr>
        <p:spPr>
          <a:xfrm>
            <a:off x="10877986" y="941087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221" name="오른쪽 화살표 220"/>
          <p:cNvSpPr/>
          <p:nvPr/>
        </p:nvSpPr>
        <p:spPr>
          <a:xfrm flipH="1">
            <a:off x="8404073" y="1598778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오른쪽 화살표 221"/>
          <p:cNvSpPr/>
          <p:nvPr/>
        </p:nvSpPr>
        <p:spPr>
          <a:xfrm>
            <a:off x="11113272" y="1586838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8962276" y="5571247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9534276" y="5571247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10688652" y="5575037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10111532" y="5578286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7" name="모서리가 둥근 직사각형 226"/>
          <p:cNvSpPr/>
          <p:nvPr/>
        </p:nvSpPr>
        <p:spPr bwMode="auto">
          <a:xfrm>
            <a:off x="10303556" y="993139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228" name="직사각형 227"/>
          <p:cNvSpPr/>
          <p:nvPr/>
        </p:nvSpPr>
        <p:spPr>
          <a:xfrm>
            <a:off x="8438737" y="5061080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/>
          <p:cNvSpPr/>
          <p:nvPr/>
        </p:nvSpPr>
        <p:spPr>
          <a:xfrm>
            <a:off x="9388478" y="5049814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/>
          <p:cNvSpPr/>
          <p:nvPr/>
        </p:nvSpPr>
        <p:spPr>
          <a:xfrm>
            <a:off x="10332258" y="5044867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31" name="직선 연결선 230"/>
          <p:cNvCxnSpPr/>
          <p:nvPr/>
        </p:nvCxnSpPr>
        <p:spPr>
          <a:xfrm>
            <a:off x="8438737" y="5074459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/>
          <p:nvPr/>
        </p:nvCxnSpPr>
        <p:spPr>
          <a:xfrm>
            <a:off x="9398858" y="5086371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/>
          <p:nvPr/>
        </p:nvCxnSpPr>
        <p:spPr>
          <a:xfrm>
            <a:off x="10321846" y="5059663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/>
          <p:cNvSpPr/>
          <p:nvPr/>
        </p:nvSpPr>
        <p:spPr>
          <a:xfrm>
            <a:off x="9308694" y="2157910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TextBox 234"/>
          <p:cNvSpPr txBox="1"/>
          <p:nvPr/>
        </p:nvSpPr>
        <p:spPr>
          <a:xfrm>
            <a:off x="9474375" y="230003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</a:t>
            </a:r>
            <a:endParaRPr lang="en-US" altLang="ko-KR" sz="1000" dirty="0"/>
          </a:p>
          <a:p>
            <a:r>
              <a:rPr lang="ko-KR" altLang="en-US" sz="1000" dirty="0"/>
              <a:t>로그인</a:t>
            </a:r>
          </a:p>
        </p:txBody>
      </p:sp>
      <p:sp>
        <p:nvSpPr>
          <p:cNvPr id="236" name="직사각형 235"/>
          <p:cNvSpPr/>
          <p:nvPr/>
        </p:nvSpPr>
        <p:spPr>
          <a:xfrm>
            <a:off x="8501947" y="3610193"/>
            <a:ext cx="1262035" cy="129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/>
          <p:cNvSpPr/>
          <p:nvPr/>
        </p:nvSpPr>
        <p:spPr>
          <a:xfrm>
            <a:off x="9870625" y="3602789"/>
            <a:ext cx="1234790" cy="130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연결선 237"/>
          <p:cNvCxnSpPr/>
          <p:nvPr/>
        </p:nvCxnSpPr>
        <p:spPr>
          <a:xfrm>
            <a:off x="8501947" y="3610193"/>
            <a:ext cx="1293406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9890778" y="3610193"/>
            <a:ext cx="1203581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직사각형 239"/>
          <p:cNvSpPr/>
          <p:nvPr/>
        </p:nvSpPr>
        <p:spPr>
          <a:xfrm>
            <a:off x="9148511" y="2993455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/>
          <p:cNvSpPr txBox="1"/>
          <p:nvPr/>
        </p:nvSpPr>
        <p:spPr>
          <a:xfrm>
            <a:off x="9312471" y="3049517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sp>
        <p:nvSpPr>
          <p:cNvPr id="242" name="직사각형 241"/>
          <p:cNvSpPr/>
          <p:nvPr/>
        </p:nvSpPr>
        <p:spPr>
          <a:xfrm>
            <a:off x="8390177" y="711510"/>
            <a:ext cx="2836720" cy="51452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TextBox 244"/>
          <p:cNvSpPr txBox="1"/>
          <p:nvPr/>
        </p:nvSpPr>
        <p:spPr>
          <a:xfrm>
            <a:off x="9354554" y="174140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247" name="TextBox 246"/>
          <p:cNvSpPr txBox="1"/>
          <p:nvPr/>
        </p:nvSpPr>
        <p:spPr>
          <a:xfrm>
            <a:off x="8825235" y="2991593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8825235" y="3237814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9130754" y="436925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</a:p>
        </p:txBody>
      </p:sp>
      <p:sp>
        <p:nvSpPr>
          <p:cNvPr id="250" name="직사각형 249"/>
          <p:cNvSpPr/>
          <p:nvPr/>
        </p:nvSpPr>
        <p:spPr>
          <a:xfrm>
            <a:off x="10057321" y="4327646"/>
            <a:ext cx="386379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TextBox 250"/>
          <p:cNvSpPr txBox="1"/>
          <p:nvPr/>
        </p:nvSpPr>
        <p:spPr>
          <a:xfrm>
            <a:off x="10040362" y="436053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252" name="직사각형 251"/>
          <p:cNvSpPr/>
          <p:nvPr/>
        </p:nvSpPr>
        <p:spPr>
          <a:xfrm>
            <a:off x="9472685" y="3057879"/>
            <a:ext cx="1261640" cy="83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/>
          <p:cNvSpPr/>
          <p:nvPr/>
        </p:nvSpPr>
        <p:spPr>
          <a:xfrm>
            <a:off x="9462783" y="3334258"/>
            <a:ext cx="1188199" cy="56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9106878" y="4335973"/>
            <a:ext cx="60158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5" name="직선 화살표 연결선 254"/>
          <p:cNvCxnSpPr/>
          <p:nvPr/>
        </p:nvCxnSpPr>
        <p:spPr>
          <a:xfrm>
            <a:off x="2237690" y="2792011"/>
            <a:ext cx="647423" cy="22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65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26" y="142039"/>
            <a:ext cx="5846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mobile </a:t>
            </a:r>
            <a:r>
              <a:rPr lang="ko-KR" altLang="en-US" sz="2200" b="1" dirty="0" err="1"/>
              <a:t>리뉴얼</a:t>
            </a:r>
            <a:r>
              <a:rPr lang="ko-KR" altLang="en-US" sz="2200" b="1" dirty="0"/>
              <a:t> 와이어프레임 </a:t>
            </a:r>
            <a:r>
              <a:rPr lang="en-US" altLang="ko-KR" sz="2200" b="1" dirty="0"/>
              <a:t>– </a:t>
            </a:r>
            <a:r>
              <a:rPr lang="en-US" altLang="ko-KR" sz="2200" b="1" dirty="0" err="1"/>
              <a:t>sns</a:t>
            </a:r>
            <a:r>
              <a:rPr lang="ko-KR" altLang="en-US" sz="2200" b="1" dirty="0"/>
              <a:t> 회원가입</a:t>
            </a:r>
            <a:endParaRPr lang="ko-KR" altLang="en-US" sz="15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36852" y="989257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/>
              <a:t>이용약관동의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 err="1"/>
              <a:t>푸터</a:t>
            </a:r>
            <a:endParaRPr lang="ko-KR" altLang="en-US" sz="1000" dirty="0"/>
          </a:p>
        </p:txBody>
      </p:sp>
      <p:sp>
        <p:nvSpPr>
          <p:cNvPr id="90" name="직사각형 89"/>
          <p:cNvSpPr/>
          <p:nvPr/>
        </p:nvSpPr>
        <p:spPr>
          <a:xfrm>
            <a:off x="4690976" y="888491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4834194" y="5368069"/>
            <a:ext cx="776393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4690976" y="5010739"/>
            <a:ext cx="2822331" cy="17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6315198" y="5104371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863657" y="5104371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62433" y="5117750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342803" y="5106939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786942" y="5104372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7077050" y="3113848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7010622" y="3527832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 bwMode="auto">
          <a:xfrm>
            <a:off x="5697878" y="5622325"/>
            <a:ext cx="470418" cy="22831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2" name="모서리가 둥근 직사각형 131"/>
          <p:cNvSpPr/>
          <p:nvPr/>
        </p:nvSpPr>
        <p:spPr bwMode="auto">
          <a:xfrm>
            <a:off x="6268145" y="5634084"/>
            <a:ext cx="449585" cy="23259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6848565" y="5621546"/>
            <a:ext cx="450100" cy="24513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813573" y="1010478"/>
            <a:ext cx="618782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810476" y="167199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545174" y="165406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232755" y="165406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6990644" y="1671682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0" name="모서리가 둥근 직사각형 139"/>
          <p:cNvSpPr/>
          <p:nvPr/>
        </p:nvSpPr>
        <p:spPr bwMode="auto">
          <a:xfrm>
            <a:off x="6621584" y="1145723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5554972" y="1145723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7184954" y="1096570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43" name="오른쪽 화살표 142"/>
          <p:cNvSpPr/>
          <p:nvPr/>
        </p:nvSpPr>
        <p:spPr>
          <a:xfrm flipH="1">
            <a:off x="4711041" y="1754261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오른쪽 화살표 143"/>
          <p:cNvSpPr/>
          <p:nvPr/>
        </p:nvSpPr>
        <p:spPr>
          <a:xfrm>
            <a:off x="7420240" y="1742321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203657" y="2035421"/>
            <a:ext cx="1981297" cy="2127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5611154" y="2237920"/>
            <a:ext cx="116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이용약관동의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946469" y="4265376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5201145" y="4216320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5983187" y="4199891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03" name="직사각형 102"/>
          <p:cNvSpPr/>
          <p:nvPr/>
        </p:nvSpPr>
        <p:spPr>
          <a:xfrm>
            <a:off x="6511220" y="425068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6745599" y="4233621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05" name="직사각형 104"/>
          <p:cNvSpPr/>
          <p:nvPr/>
        </p:nvSpPr>
        <p:spPr>
          <a:xfrm>
            <a:off x="5122964" y="448174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5288684" y="4425371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268145" y="4459790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47" name="직사각형 146"/>
          <p:cNvSpPr/>
          <p:nvPr/>
        </p:nvSpPr>
        <p:spPr>
          <a:xfrm>
            <a:off x="5059645" y="2022877"/>
            <a:ext cx="130003" cy="149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아래쪽 화살표 147"/>
          <p:cNvSpPr/>
          <p:nvPr/>
        </p:nvSpPr>
        <p:spPr>
          <a:xfrm>
            <a:off x="5097428" y="4056702"/>
            <a:ext cx="99667" cy="74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아래쪽 화살표 148"/>
          <p:cNvSpPr/>
          <p:nvPr/>
        </p:nvSpPr>
        <p:spPr>
          <a:xfrm flipV="1">
            <a:off x="5085709" y="2049891"/>
            <a:ext cx="97501" cy="112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/>
          <p:cNvCxnSpPr>
            <a:endCxn id="151" idx="1"/>
          </p:cNvCxnSpPr>
          <p:nvPr/>
        </p:nvCxnSpPr>
        <p:spPr>
          <a:xfrm>
            <a:off x="5059647" y="2119754"/>
            <a:ext cx="26062" cy="20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5085709" y="4030326"/>
            <a:ext cx="123500" cy="184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5787184" y="4239106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6013960" y="448710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5291416" y="4732623"/>
            <a:ext cx="492823" cy="216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241279" y="472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6176939" y="4738514"/>
            <a:ext cx="540791" cy="210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605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68632" y="2700600"/>
            <a:ext cx="58547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 err="1"/>
              <a:t>ak</a:t>
            </a:r>
            <a:r>
              <a:rPr lang="en-US" altLang="ko-KR" sz="2200" b="1" dirty="0"/>
              <a:t> mall </a:t>
            </a:r>
          </a:p>
          <a:p>
            <a:pPr algn="ctr"/>
            <a:r>
              <a:rPr lang="en-US" altLang="ko-KR" sz="2200" b="1" dirty="0"/>
              <a:t>Pc – </a:t>
            </a:r>
            <a:r>
              <a:rPr lang="ko-KR" altLang="en-US" sz="2200" b="1" dirty="0"/>
              <a:t>메인 화면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일반 회원가입</a:t>
            </a:r>
            <a:r>
              <a:rPr lang="en-US" altLang="ko-KR" sz="2200" b="1" dirty="0"/>
              <a:t>, </a:t>
            </a:r>
            <a:r>
              <a:rPr lang="en-US" altLang="ko-KR" sz="2200" b="1" dirty="0" err="1"/>
              <a:t>sns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회원가입</a:t>
            </a:r>
            <a:endParaRPr lang="en-US" altLang="ko-KR" sz="2200" b="1" dirty="0"/>
          </a:p>
          <a:p>
            <a:pPr algn="ctr"/>
            <a:r>
              <a:rPr lang="ko-KR" altLang="en-US" sz="2200" b="1" dirty="0"/>
              <a:t>화면 설계서 </a:t>
            </a:r>
            <a:endParaRPr lang="ko-KR" altLang="en-US" sz="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84260" y="3955347"/>
            <a:ext cx="2039020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파일명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ak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mall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웹사이트 화면 설계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2019.12.02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</p:spTree>
    <p:extLst>
      <p:ext uri="{BB962C8B-B14F-4D97-AF65-F5344CB8AC3E}">
        <p14:creationId xmlns:p14="http://schemas.microsoft.com/office/powerpoint/2010/main" val="2343965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542852"/>
              </p:ext>
            </p:extLst>
          </p:nvPr>
        </p:nvGraphicFramePr>
        <p:xfrm>
          <a:off x="1647984" y="1262411"/>
          <a:ext cx="6958738" cy="268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022">
                  <a:extLst>
                    <a:ext uri="{9D8B030D-6E8A-4147-A177-3AD203B41FA5}">
                      <a16:colId xmlns:a16="http://schemas.microsoft.com/office/drawing/2014/main" val="726713027"/>
                    </a:ext>
                  </a:extLst>
                </a:gridCol>
                <a:gridCol w="2632348">
                  <a:extLst>
                    <a:ext uri="{9D8B030D-6E8A-4147-A177-3AD203B41FA5}">
                      <a16:colId xmlns:a16="http://schemas.microsoft.com/office/drawing/2014/main" val="3460328930"/>
                    </a:ext>
                  </a:extLst>
                </a:gridCol>
                <a:gridCol w="1739684">
                  <a:extLst>
                    <a:ext uri="{9D8B030D-6E8A-4147-A177-3AD203B41FA5}">
                      <a16:colId xmlns:a16="http://schemas.microsoft.com/office/drawing/2014/main" val="2594262777"/>
                    </a:ext>
                  </a:extLst>
                </a:gridCol>
                <a:gridCol w="1739684">
                  <a:extLst>
                    <a:ext uri="{9D8B030D-6E8A-4147-A177-3AD203B41FA5}">
                      <a16:colId xmlns:a16="http://schemas.microsoft.com/office/drawing/2014/main" val="3405723724"/>
                    </a:ext>
                  </a:extLst>
                </a:gridCol>
              </a:tblGrid>
              <a:tr h="310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 </a:t>
                      </a:r>
                      <a:r>
                        <a:rPr lang="ko-KR" altLang="en-US" dirty="0"/>
                        <a:t>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내용요약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검토자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확인자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69468"/>
                  </a:ext>
                </a:extLst>
              </a:tr>
              <a:tr h="3102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성명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성명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780873"/>
                  </a:ext>
                </a:extLst>
              </a:tr>
              <a:tr h="974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err="1"/>
                        <a:t>ak</a:t>
                      </a:r>
                      <a:r>
                        <a:rPr lang="en-US" altLang="ko-KR" sz="1200" b="1" dirty="0"/>
                        <a:t> mall </a:t>
                      </a:r>
                    </a:p>
                    <a:p>
                      <a:pPr algn="ctr"/>
                      <a:r>
                        <a:rPr lang="en-US" altLang="ko-KR" sz="1200" b="1" dirty="0"/>
                        <a:t>Pc – </a:t>
                      </a:r>
                      <a:r>
                        <a:rPr lang="ko-KR" altLang="en-US" sz="1200" b="1" dirty="0"/>
                        <a:t>메인 화면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일반 회원가입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en-US" altLang="ko-KR" sz="1200" b="1" dirty="0" err="1"/>
                        <a:t>sns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회원가입</a:t>
                      </a:r>
                      <a:endParaRPr lang="en-US" altLang="ko-KR" sz="1200" b="1" dirty="0"/>
                    </a:p>
                    <a:p>
                      <a:pPr algn="ctr"/>
                      <a:r>
                        <a:rPr lang="ko-KR" altLang="en-US" sz="1200" b="1" dirty="0"/>
                        <a:t>화면 설계서 작성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정재희</a:t>
                      </a:r>
                      <a:r>
                        <a:rPr lang="en-US" altLang="ko-KR" sz="1400" dirty="0"/>
                        <a:t>/11.29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정재희</a:t>
                      </a:r>
                      <a:r>
                        <a:rPr lang="en-US" altLang="ko-KR" sz="1400" dirty="0"/>
                        <a:t>/11.29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57339"/>
                  </a:ext>
                </a:extLst>
              </a:tr>
              <a:tr h="974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err="1"/>
                        <a:t>ak</a:t>
                      </a:r>
                      <a:r>
                        <a:rPr lang="en-US" altLang="ko-KR" sz="1200" b="1" dirty="0"/>
                        <a:t> mall </a:t>
                      </a:r>
                    </a:p>
                    <a:p>
                      <a:pPr algn="ctr"/>
                      <a:r>
                        <a:rPr lang="en-US" altLang="ko-KR" sz="1200" b="1" dirty="0"/>
                        <a:t>Pc – </a:t>
                      </a:r>
                      <a:r>
                        <a:rPr lang="ko-KR" altLang="en-US" sz="1200" b="1" dirty="0"/>
                        <a:t>메인 화면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일반 회원가입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en-US" altLang="ko-KR" sz="1200" b="1" dirty="0" err="1"/>
                        <a:t>sns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회원가입</a:t>
                      </a:r>
                      <a:endParaRPr lang="en-US" altLang="ko-KR" sz="1200" b="1" dirty="0"/>
                    </a:p>
                    <a:p>
                      <a:pPr algn="ctr"/>
                      <a:r>
                        <a:rPr lang="ko-KR" altLang="en-US" sz="1200" b="1" dirty="0"/>
                        <a:t>화면 설계서 작성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정재희</a:t>
                      </a:r>
                      <a:r>
                        <a:rPr lang="en-US" altLang="ko-KR" sz="1400" dirty="0"/>
                        <a:t>/12.02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정재희</a:t>
                      </a:r>
                      <a:r>
                        <a:rPr lang="en-US" altLang="ko-KR" sz="1400" dirty="0"/>
                        <a:t>/12.02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50838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99951" y="669171"/>
            <a:ext cx="27507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b="1" dirty="0">
                <a:latin typeface="맑은 고딕" pitchFamily="50" charset="-127"/>
                <a:ea typeface="맑은 고딕" pitchFamily="50" charset="-127"/>
              </a:rPr>
              <a:t>문서 이력 정보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stCxn id="20" idx="1"/>
            <a:endCxn id="20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783" y="347128"/>
            <a:ext cx="359520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             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개정이력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6427" y="3028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204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64322" y="1617784"/>
            <a:ext cx="104276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/>
              <a:t>프로젝트목표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AK mall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회원가입 프로세스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웹사이트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리뉴얼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/>
          </a:p>
          <a:p>
            <a:r>
              <a:rPr lang="ko-KR" altLang="en-US" b="1" dirty="0"/>
              <a:t>주 사용자 </a:t>
            </a:r>
            <a:r>
              <a:rPr lang="en-US" altLang="ko-KR" dirty="0"/>
              <a:t>–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편리한 백화점 웹 화면 이용을 원하는 사람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AK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어플리케이션을 이용 중이거나 이용 했었던 사람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프로젝트 간략 내용 </a:t>
            </a:r>
            <a:r>
              <a:rPr lang="en-US" altLang="ko-KR" dirty="0"/>
              <a:t>- AK MALL </a:t>
            </a:r>
            <a:r>
              <a:rPr lang="ko-KR" altLang="en-US" dirty="0"/>
              <a:t>웹사이트를 사용자가 사용하였을</a:t>
            </a:r>
            <a:r>
              <a:rPr lang="en-US" altLang="ko-KR" dirty="0"/>
              <a:t> </a:t>
            </a:r>
            <a:r>
              <a:rPr lang="ko-KR" altLang="en-US" dirty="0"/>
              <a:t>때 사용하기 편리하게하기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261" y="256339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요구 분석</a:t>
            </a:r>
          </a:p>
        </p:txBody>
      </p:sp>
    </p:spTree>
    <p:extLst>
      <p:ext uri="{BB962C8B-B14F-4D97-AF65-F5344CB8AC3E}">
        <p14:creationId xmlns:p14="http://schemas.microsoft.com/office/powerpoint/2010/main" val="3532393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70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3524017"/>
              </p:ext>
            </p:extLst>
          </p:nvPr>
        </p:nvGraphicFramePr>
        <p:xfrm>
          <a:off x="9908936" y="152625"/>
          <a:ext cx="2134438" cy="3379157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540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앱 다운을 할 </a:t>
                      </a:r>
                      <a:r>
                        <a:rPr lang="ko-KR" altLang="en-US" sz="700" dirty="0" err="1"/>
                        <a:t>수있는</a:t>
                      </a:r>
                      <a:r>
                        <a:rPr lang="ko-KR" altLang="en-US" sz="700" dirty="0"/>
                        <a:t> 링크를 보내주는 버튼입니다</a:t>
                      </a:r>
                      <a:r>
                        <a:rPr lang="en-US" altLang="ko-KR" sz="700" dirty="0"/>
                        <a:t>. </a:t>
                      </a:r>
                      <a:r>
                        <a:rPr lang="ko-KR" altLang="en-US" sz="700" dirty="0" err="1"/>
                        <a:t>클릭시</a:t>
                      </a:r>
                      <a:r>
                        <a:rPr lang="ko-KR" altLang="en-US" sz="700" dirty="0"/>
                        <a:t> 전화번호를 </a:t>
                      </a:r>
                      <a:r>
                        <a:rPr lang="ko-KR" altLang="en-US" sz="700" dirty="0" err="1"/>
                        <a:t>입력할수있는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창이나오고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전송을누르면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앱다운을할수있는</a:t>
                      </a:r>
                      <a:r>
                        <a:rPr lang="ko-KR" altLang="en-US" sz="700" dirty="0"/>
                        <a:t> 링크가 전송됩니다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3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웹페이지를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즐겨찾기</a:t>
                      </a:r>
                      <a:r>
                        <a:rPr lang="ko-KR" altLang="en-US" sz="700" dirty="0"/>
                        <a:t> 할 수 있는 버튼입니다</a:t>
                      </a:r>
                      <a:r>
                        <a:rPr lang="en-US" altLang="ko-KR" sz="700" dirty="0"/>
                        <a:t>.</a:t>
                      </a:r>
                    </a:p>
                    <a:p>
                      <a:r>
                        <a:rPr lang="ko-KR" altLang="en-US" sz="700" dirty="0" err="1"/>
                        <a:t>클릭시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즐겨찾기등록이가능한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창이뜹니다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7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/>
                        <a:t>Bi</a:t>
                      </a:r>
                      <a:r>
                        <a:rPr lang="ko-KR" altLang="en-US" sz="700" dirty="0"/>
                        <a:t>입니다 클릭 시 메인화면으로 이동합니다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9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주문 배송 조회로 바로 이동 할 수 있는 버튼입니다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24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등급별 회원들의 혜택이 나와있습니다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97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스마트 </a:t>
                      </a:r>
                      <a:r>
                        <a:rPr lang="ko-KR" altLang="en-US" sz="700" dirty="0" err="1"/>
                        <a:t>챗봇으로</a:t>
                      </a:r>
                      <a:r>
                        <a:rPr lang="ko-KR" altLang="en-US" sz="700" dirty="0"/>
                        <a:t> 상담원과 상담을 할 </a:t>
                      </a:r>
                      <a:r>
                        <a:rPr lang="ko-KR" altLang="en-US" sz="700" dirty="0" err="1"/>
                        <a:t>수있고</a:t>
                      </a:r>
                      <a:r>
                        <a:rPr lang="en-US" altLang="ko-KR" sz="700" dirty="0"/>
                        <a:t>,</a:t>
                      </a:r>
                    </a:p>
                    <a:p>
                      <a:r>
                        <a:rPr lang="ko-KR" altLang="en-US" sz="700" dirty="0"/>
                        <a:t>원하는 기획전의 쿠폰을 원하면 상담원에게 말해 그 기획전의행사나 </a:t>
                      </a:r>
                      <a:r>
                        <a:rPr lang="ko-KR" altLang="en-US" sz="700" dirty="0" err="1"/>
                        <a:t>그기획전의</a:t>
                      </a:r>
                      <a:r>
                        <a:rPr lang="ko-KR" altLang="en-US" sz="700" dirty="0"/>
                        <a:t> 쿠폰들을 받을 수 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97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왼쪽광고를볼수있게</a:t>
                      </a:r>
                      <a:r>
                        <a:rPr lang="ko-KR" altLang="en-US" sz="700" dirty="0"/>
                        <a:t> 왼쪽으로 이동하는 버튼이다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97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오른쪽광고를 </a:t>
                      </a:r>
                      <a:r>
                        <a:rPr lang="ko-KR" altLang="en-US" sz="700" dirty="0" err="1"/>
                        <a:t>볼수있게</a:t>
                      </a:r>
                      <a:r>
                        <a:rPr lang="ko-KR" altLang="en-US" sz="700" dirty="0"/>
                        <a:t> 오른쪽으로 이동하는 버튼이다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01405" y="1464548"/>
            <a:ext cx="163060" cy="17233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5396189" y="1429660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785761" y="4880208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58099" y="3443904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7629425" y="3443904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658099" y="2830444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8297476" y="3256336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flipH="1">
            <a:off x="7670489" y="3246699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60357" y="2414065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7629425" y="284802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69764" y="183194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94551" y="183091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785567" y="182433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89282" y="183091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983722" y="182227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578162" y="181717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196700" y="182433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574324" y="1836248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528879" y="1413042"/>
            <a:ext cx="1804540" cy="25151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6" name="타원 5"/>
          <p:cNvSpPr/>
          <p:nvPr/>
        </p:nvSpPr>
        <p:spPr bwMode="auto">
          <a:xfrm>
            <a:off x="274292" y="84404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1147561" y="82320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574601" y="102839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6244101" y="91812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6844434" y="90646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7570208" y="233292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7476123" y="3155424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8298617" y="306892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8283535" y="488112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9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876427" y="3028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</a:t>
            </a:r>
            <a:endParaRPr lang="ko-KR" altLang="en-US" sz="1000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758443" y="2248951"/>
            <a:ext cx="6578770" cy="285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64638" y="2248951"/>
            <a:ext cx="6581941" cy="292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287990" y="4896395"/>
            <a:ext cx="1002323" cy="1846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>
            <a:off x="7105677" y="4962337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75"/>
          <p:cNvSpPr/>
          <p:nvPr/>
        </p:nvSpPr>
        <p:spPr>
          <a:xfrm flipH="1">
            <a:off x="6324629" y="4921711"/>
            <a:ext cx="152400" cy="13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03980" y="5357768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435544" y="5370413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308063" y="5336657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350023" y="5354695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오른쪽 화살표 80"/>
          <p:cNvSpPr/>
          <p:nvPr/>
        </p:nvSpPr>
        <p:spPr>
          <a:xfrm>
            <a:off x="7476123" y="5520248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오른쪽 화살표 81"/>
          <p:cNvSpPr/>
          <p:nvPr/>
        </p:nvSpPr>
        <p:spPr>
          <a:xfrm flipH="1">
            <a:off x="508325" y="5557447"/>
            <a:ext cx="140670" cy="11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>
            <a:off x="803980" y="5357768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2439937" y="5376892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54416" y="5371345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325119" y="5328053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6622098" y="4926186"/>
            <a:ext cx="140677" cy="93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966587" y="29540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메인화면</a:t>
            </a:r>
            <a:endParaRPr lang="ko-KR" altLang="en-US" sz="1000" dirty="0"/>
          </a:p>
        </p:txBody>
      </p:sp>
      <p:sp>
        <p:nvSpPr>
          <p:cNvPr id="120" name="타원 119"/>
          <p:cNvSpPr/>
          <p:nvPr/>
        </p:nvSpPr>
        <p:spPr bwMode="auto">
          <a:xfrm>
            <a:off x="6591936" y="4778622"/>
            <a:ext cx="207496" cy="1432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10</a:t>
            </a:r>
            <a:endParaRPr kumimoji="1" lang="ko-KR" altLang="en-US" sz="900" b="1" dirty="0">
              <a:latin typeface="+mn-ea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67558"/>
              </p:ext>
            </p:extLst>
          </p:nvPr>
        </p:nvGraphicFramePr>
        <p:xfrm>
          <a:off x="9908936" y="3531782"/>
          <a:ext cx="2134438" cy="716810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1238416531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1299071966"/>
                    </a:ext>
                  </a:extLst>
                </a:gridCol>
              </a:tblGrid>
              <a:tr h="203297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헤더로 바로 이동하는 버튼입니다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141905"/>
                  </a:ext>
                </a:extLst>
              </a:tr>
              <a:tr h="203297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일시정지버튼입니다</a:t>
                      </a:r>
                      <a:r>
                        <a:rPr lang="en-US" altLang="ko-KR" sz="700" dirty="0"/>
                        <a:t>. </a:t>
                      </a:r>
                      <a:r>
                        <a:rPr lang="ko-KR" altLang="en-US" sz="700" dirty="0" err="1"/>
                        <a:t>원하는광고가</a:t>
                      </a:r>
                      <a:r>
                        <a:rPr lang="ko-KR" altLang="en-US" sz="700" dirty="0"/>
                        <a:t> 지나가기를 막는 </a:t>
                      </a:r>
                      <a:r>
                        <a:rPr lang="ko-KR" altLang="en-US" sz="700" dirty="0" err="1"/>
                        <a:t>정지버튼입니다</a:t>
                      </a:r>
                      <a:r>
                        <a:rPr lang="en-US" altLang="ko-KR" sz="700" dirty="0"/>
                        <a:t>.</a:t>
                      </a:r>
                      <a:r>
                        <a:rPr lang="ko-KR" altLang="en-US" sz="700" dirty="0" err="1"/>
                        <a:t>한번누르면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움직이던게</a:t>
                      </a:r>
                      <a:r>
                        <a:rPr lang="ko-KR" altLang="en-US" sz="700" dirty="0"/>
                        <a:t> 정지</a:t>
                      </a:r>
                      <a:r>
                        <a:rPr lang="en-US" altLang="ko-KR" sz="700" dirty="0"/>
                        <a:t>,</a:t>
                      </a:r>
                      <a:r>
                        <a:rPr lang="ko-KR" altLang="en-US" sz="700" dirty="0"/>
                        <a:t>한번 </a:t>
                      </a:r>
                      <a:r>
                        <a:rPr lang="ko-KR" altLang="en-US" sz="700" dirty="0" err="1"/>
                        <a:t>더누르면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정지되어있던게</a:t>
                      </a:r>
                      <a:endParaRPr lang="en-US" altLang="ko-KR" sz="700" dirty="0"/>
                    </a:p>
                    <a:p>
                      <a:r>
                        <a:rPr lang="ko-KR" altLang="en-US" sz="700" dirty="0"/>
                        <a:t>다시 움직입니다</a:t>
                      </a:r>
                      <a:r>
                        <a:rPr lang="en-US" altLang="ko-KR" sz="700" dirty="0"/>
                        <a:t>,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71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369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71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3444155"/>
              </p:ext>
            </p:extLst>
          </p:nvPr>
        </p:nvGraphicFramePr>
        <p:xfrm>
          <a:off x="9908936" y="152625"/>
          <a:ext cx="2134438" cy="4796005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회원가입을 축하하는 </a:t>
                      </a:r>
                      <a:r>
                        <a:rPr lang="ko-KR" altLang="en-US" sz="700" dirty="0" err="1"/>
                        <a:t>멘트입니다</a:t>
                      </a:r>
                      <a:r>
                        <a:rPr lang="en-US" altLang="ko-KR" sz="700" dirty="0"/>
                        <a:t>,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몰과</a:t>
                      </a:r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 err="1"/>
                        <a:t>멤버스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통합회원가입버튼입니다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 </a:t>
                      </a:r>
                      <a:r>
                        <a:rPr lang="ko-KR" altLang="en-US" sz="700" dirty="0" err="1"/>
                        <a:t>회원가입시</a:t>
                      </a:r>
                      <a:r>
                        <a:rPr lang="ko-KR" altLang="en-US" sz="700" dirty="0"/>
                        <a:t> 얻는 혜택들입니다</a:t>
                      </a:r>
                      <a:r>
                        <a:rPr lang="en-US" altLang="ko-KR" sz="700" dirty="0"/>
                        <a:t>,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 회원의 등급별 </a:t>
                      </a:r>
                      <a:r>
                        <a:rPr lang="ko-KR" altLang="en-US" sz="700" dirty="0" err="1"/>
                        <a:t>회원혜택입니다</a:t>
                      </a:r>
                      <a:r>
                        <a:rPr lang="en-US" altLang="ko-KR" sz="700" dirty="0"/>
                        <a:t>.</a:t>
                      </a:r>
                    </a:p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 </a:t>
                      </a:r>
                      <a:r>
                        <a:rPr lang="ko-KR" altLang="en-US" sz="700" dirty="0" err="1"/>
                        <a:t>등급업의</a:t>
                      </a:r>
                      <a:r>
                        <a:rPr lang="ko-KR" altLang="en-US" sz="700" dirty="0"/>
                        <a:t> 기준입니다</a:t>
                      </a:r>
                      <a:r>
                        <a:rPr lang="en-US" altLang="ko-KR" sz="700" dirty="0"/>
                        <a:t>.</a:t>
                      </a:r>
                    </a:p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 </a:t>
                      </a:r>
                      <a:r>
                        <a:rPr lang="en-US" altLang="ko-KR" sz="700" dirty="0" err="1"/>
                        <a:t>vvip</a:t>
                      </a:r>
                      <a:r>
                        <a:rPr lang="ko-KR" altLang="en-US" sz="700" dirty="0"/>
                        <a:t>회원일 때 의 혜택입니다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2364632" y="303572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27" y="3028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endParaRPr lang="ko-KR" altLang="en-US" sz="10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437691" y="1441917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785761" y="4880208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658099" y="3443904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629425" y="3443904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658099" y="2830444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297476" y="3256336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7670489" y="3246699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660357" y="2414065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7629425" y="284802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45457" y="17965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04317" y="179299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95333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99048" y="179299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93488" y="178435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587928" y="177925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206466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550017" y="180083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42907" y="1476805"/>
            <a:ext cx="163060" cy="172332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2366530" y="2872937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854484" y="2886363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2458718" y="2209357"/>
            <a:ext cx="3867152" cy="55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2557680" y="305864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통합회원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08975" y="5253992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311272" y="523870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910633" y="5240772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194105" y="3984767"/>
            <a:ext cx="2796454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4728503" y="3984768"/>
            <a:ext cx="2796454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5000041" y="30766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간편회원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7" name="타원 6"/>
          <p:cNvSpPr/>
          <p:nvPr/>
        </p:nvSpPr>
        <p:spPr bwMode="auto">
          <a:xfrm>
            <a:off x="1100018" y="437360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433428" y="545444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433895" y="241519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06684" y="2353899"/>
            <a:ext cx="3334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,</a:t>
            </a:r>
            <a:r>
              <a:rPr lang="ko-KR" altLang="en-US" sz="1500" dirty="0" err="1"/>
              <a:t>멤버스</a:t>
            </a:r>
            <a:r>
              <a:rPr lang="ko-KR" altLang="en-US" sz="1500" dirty="0"/>
              <a:t> 회원가입을 축하합니다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0" name="TextBox 79"/>
          <p:cNvSpPr txBox="1"/>
          <p:nvPr/>
        </p:nvSpPr>
        <p:spPr>
          <a:xfrm>
            <a:off x="1237781" y="4329253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1" name="TextBox 80"/>
          <p:cNvSpPr txBox="1"/>
          <p:nvPr/>
        </p:nvSpPr>
        <p:spPr>
          <a:xfrm>
            <a:off x="4732065" y="4308576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2" name="TextBox 81"/>
          <p:cNvSpPr txBox="1"/>
          <p:nvPr/>
        </p:nvSpPr>
        <p:spPr>
          <a:xfrm>
            <a:off x="608975" y="5414716"/>
            <a:ext cx="21387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등급별</a:t>
            </a:r>
            <a:r>
              <a:rPr lang="en-US" altLang="ko-KR" sz="1500" dirty="0"/>
              <a:t> </a:t>
            </a:r>
            <a:r>
              <a:rPr lang="ko-KR" altLang="en-US" sz="1500" dirty="0" err="1"/>
              <a:t>회원혜택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3" name="TextBox 82"/>
          <p:cNvSpPr txBox="1"/>
          <p:nvPr/>
        </p:nvSpPr>
        <p:spPr>
          <a:xfrm>
            <a:off x="3336769" y="5404132"/>
            <a:ext cx="17540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 err="1"/>
              <a:t>등급업</a:t>
            </a:r>
            <a:r>
              <a:rPr lang="ko-KR" altLang="en-US" sz="1500" dirty="0"/>
              <a:t> 기준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4" name="TextBox 83"/>
          <p:cNvSpPr txBox="1"/>
          <p:nvPr/>
        </p:nvSpPr>
        <p:spPr>
          <a:xfrm>
            <a:off x="5944710" y="5392117"/>
            <a:ext cx="19111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en-US" altLang="ko-KR" sz="1500" dirty="0" err="1"/>
              <a:t>vvip</a:t>
            </a:r>
            <a:r>
              <a:rPr lang="en-US" altLang="ko-KR" sz="1500" dirty="0"/>
              <a:t> </a:t>
            </a:r>
            <a:r>
              <a:rPr lang="ko-KR" altLang="en-US" sz="1500" dirty="0" err="1"/>
              <a:t>회원혜택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5" name="직사각형 84"/>
          <p:cNvSpPr/>
          <p:nvPr/>
        </p:nvSpPr>
        <p:spPr>
          <a:xfrm>
            <a:off x="3528879" y="1413042"/>
            <a:ext cx="1804540" cy="25151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31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72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6698654"/>
              </p:ext>
            </p:extLst>
          </p:nvPr>
        </p:nvGraphicFramePr>
        <p:xfrm>
          <a:off x="9908936" y="152625"/>
          <a:ext cx="2134438" cy="4153985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700" dirty="0"/>
                    </a:p>
                    <a:p>
                      <a:r>
                        <a:rPr lang="ko-KR" altLang="en-US" sz="700" dirty="0"/>
                        <a:t>회원가입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할때</a:t>
                      </a:r>
                      <a:r>
                        <a:rPr lang="ko-KR" altLang="en-US" sz="700" dirty="0"/>
                        <a:t> 휴대폰 인증 버튼입니다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회원가입 </a:t>
                      </a:r>
                      <a:r>
                        <a:rPr lang="ko-KR" altLang="en-US" sz="700" dirty="0" err="1"/>
                        <a:t>할때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아이핀인증입니다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휴대폰인증</a:t>
                      </a:r>
                      <a:r>
                        <a:rPr lang="ko-KR" altLang="en-US" sz="700" dirty="0"/>
                        <a:t> 버튼을 누르면 </a:t>
                      </a:r>
                      <a:r>
                        <a:rPr lang="ko-KR" altLang="en-US" sz="700" dirty="0" err="1"/>
                        <a:t>팝업창이</a:t>
                      </a:r>
                      <a:r>
                        <a:rPr lang="ko-KR" altLang="en-US" sz="700" dirty="0"/>
                        <a:t> 뜹니다</a:t>
                      </a:r>
                      <a:r>
                        <a:rPr lang="en-US" altLang="ko-KR" sz="700" dirty="0"/>
                        <a:t>.</a:t>
                      </a:r>
                    </a:p>
                    <a:p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60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휴대폰인증</a:t>
                      </a:r>
                      <a:r>
                        <a:rPr lang="ko-KR" altLang="en-US" sz="700" dirty="0"/>
                        <a:t> 할 때 핸드폰의 통신사를 선택</a:t>
                      </a:r>
                      <a:endParaRPr lang="en-US" altLang="ko-KR" sz="700" dirty="0"/>
                    </a:p>
                    <a:p>
                      <a:r>
                        <a:rPr lang="ko-KR" altLang="en-US" sz="700" dirty="0"/>
                        <a:t>하는 버튼입니다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이용약관입니다 밑에 체크박스버튼은 </a:t>
                      </a:r>
                      <a:endParaRPr lang="en-US" altLang="ko-KR" sz="700" dirty="0"/>
                    </a:p>
                    <a:p>
                      <a:r>
                        <a:rPr lang="ko-KR" altLang="en-US" sz="700" dirty="0"/>
                        <a:t>이용약관을 확인후 </a:t>
                      </a:r>
                      <a:r>
                        <a:rPr lang="ko-KR" altLang="en-US" sz="700" dirty="0" err="1"/>
                        <a:t>체크해야합니다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확인버튼을 누르면 정보입력팝업이 뜹니다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664988" y="413623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27" y="3028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</a:t>
            </a:r>
            <a:endParaRPr lang="ko-KR" altLang="en-US" sz="10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437691" y="1441917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687493" y="4925792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59831" y="3489488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531157" y="348948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559831" y="2876028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199208" y="3301920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7572221" y="3292283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562089" y="2459649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7531157" y="2893610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63731" y="187902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22591" y="187548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13607" y="186890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17322" y="1875488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11762" y="186684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206202" y="186175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824740" y="186890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168291" y="1883333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591650" y="1413430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42907" y="1476805"/>
            <a:ext cx="163060" cy="172332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308795" y="2367952"/>
            <a:ext cx="4970733" cy="333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2716293" y="2570452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2766191" y="589989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766916" y="5899889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4820004" y="590662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881223" y="592742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771509" y="5915481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82816" y="2639925"/>
            <a:ext cx="1503173" cy="932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82816" y="4077004"/>
            <a:ext cx="1503173" cy="932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688546" y="29213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휴대폰인증</a:t>
            </a:r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64988" y="43548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아이핀인증</a:t>
            </a:r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3025122" y="1716107"/>
            <a:ext cx="1561043" cy="4009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3144227" y="2135325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865196" y="2148519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139190" y="2851221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3875059" y="2852055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3177213" y="233704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kt</a:t>
            </a:r>
            <a:endParaRPr lang="ko-KR" altLang="en-US" sz="1000" dirty="0"/>
          </a:p>
        </p:txBody>
      </p:sp>
      <p:sp>
        <p:nvSpPr>
          <p:cNvPr id="96" name="TextBox 95"/>
          <p:cNvSpPr txBox="1"/>
          <p:nvPr/>
        </p:nvSpPr>
        <p:spPr>
          <a:xfrm>
            <a:off x="3172321" y="3040464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skt</a:t>
            </a:r>
            <a:endParaRPr lang="ko-KR" alt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3902160" y="2350750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Lg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887176" y="301530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알뜰폰</a:t>
            </a:r>
            <a:endParaRPr lang="ko-KR" altLang="en-US" sz="1000" dirty="0"/>
          </a:p>
        </p:txBody>
      </p:sp>
      <p:sp>
        <p:nvSpPr>
          <p:cNvPr id="99" name="직사각형 98"/>
          <p:cNvSpPr/>
          <p:nvPr/>
        </p:nvSpPr>
        <p:spPr>
          <a:xfrm>
            <a:off x="3163689" y="458163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3887176" y="4591371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3168085" y="505603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3891572" y="506576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3484760" y="5348331"/>
            <a:ext cx="38043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3137313" y="3602943"/>
            <a:ext cx="1316968" cy="817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728275" y="386392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이용약관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286071" y="4533264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확인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57014" y="539649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997037" y="585591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154110" y="585590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218922" y="586263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101495" y="5839463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7019545" y="5825528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3079361" y="1679844"/>
            <a:ext cx="6783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popup</a:t>
            </a:r>
            <a:endParaRPr lang="ko-KR" altLang="en-US" sz="1300" dirty="0"/>
          </a:p>
        </p:txBody>
      </p:sp>
      <p:cxnSp>
        <p:nvCxnSpPr>
          <p:cNvPr id="117" name="직선 연결선 116"/>
          <p:cNvCxnSpPr/>
          <p:nvPr/>
        </p:nvCxnSpPr>
        <p:spPr>
          <a:xfrm>
            <a:off x="3008804" y="2000833"/>
            <a:ext cx="1561043" cy="2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3996781" y="5345492"/>
            <a:ext cx="413254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968889" y="535976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7" name="타원 6"/>
          <p:cNvSpPr/>
          <p:nvPr/>
        </p:nvSpPr>
        <p:spPr bwMode="auto">
          <a:xfrm>
            <a:off x="2985275" y="163781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3110333" y="212190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548004" y="268124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3110333" y="375996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3383299" y="536961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323879" y="5035813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확인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003612" y="4564449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확인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033650" y="502455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확인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</p:spTree>
    <p:extLst>
      <p:ext uri="{BB962C8B-B14F-4D97-AF65-F5344CB8AC3E}">
        <p14:creationId xmlns:p14="http://schemas.microsoft.com/office/powerpoint/2010/main" val="3907212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73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2085"/>
              </p:ext>
            </p:extLst>
          </p:nvPr>
        </p:nvGraphicFramePr>
        <p:xfrm>
          <a:off x="9908936" y="152625"/>
          <a:ext cx="2134438" cy="4819816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정보입력</a:t>
                      </a:r>
                      <a:r>
                        <a:rPr lang="ko-KR" altLang="en-US" sz="700" dirty="0"/>
                        <a:t> 팝업입니다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내국인</a:t>
                      </a:r>
                      <a:r>
                        <a:rPr lang="en-US" altLang="ko-KR" sz="700" dirty="0"/>
                        <a:t>,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외국인을 선택하는 버튼입니다 클릭하면 외국인인지 내국인인지 </a:t>
                      </a:r>
                      <a:r>
                        <a:rPr lang="ko-KR" altLang="en-US" sz="700" baseline="0" dirty="0" err="1"/>
                        <a:t>선택할수있습니다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클릭하면 남성인지 여성인지 선택 할 </a:t>
                      </a:r>
                      <a:r>
                        <a:rPr lang="ko-KR" altLang="en-US" sz="700" dirty="0" err="1"/>
                        <a:t>수있습니다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전화번호입력시 인증번호가 전송됩니다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전화번호 </a:t>
                      </a:r>
                      <a:r>
                        <a:rPr lang="ko-KR" altLang="en-US" sz="700" dirty="0" err="1"/>
                        <a:t>인증문자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전송버튼을</a:t>
                      </a:r>
                      <a:r>
                        <a:rPr lang="ko-KR" altLang="en-US" sz="700" dirty="0"/>
                        <a:t> 누르면 인증한 전화번호로 </a:t>
                      </a:r>
                      <a:r>
                        <a:rPr lang="ko-KR" altLang="en-US" sz="700" dirty="0" err="1"/>
                        <a:t>인증문자가</a:t>
                      </a:r>
                      <a:r>
                        <a:rPr lang="ko-KR" altLang="en-US" sz="700" dirty="0"/>
                        <a:t> 전송되는데</a:t>
                      </a:r>
                      <a:endParaRPr lang="en-US" altLang="ko-KR" sz="700" dirty="0"/>
                    </a:p>
                    <a:p>
                      <a:r>
                        <a:rPr lang="ko-KR" altLang="en-US" sz="700" dirty="0"/>
                        <a:t>문자에 있는 인증번호를 입력합니다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확인을 누르면 인증이 확인되고 이용약관동의로 넘어갑니다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27" y="3028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6</a:t>
            </a:r>
            <a:endParaRPr lang="ko-KR" altLang="en-US" sz="10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437691" y="1441917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687493" y="4925792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59831" y="3489488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531157" y="348948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559831" y="2876028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199208" y="3301920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7572221" y="3292283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562089" y="2459649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7531157" y="2893610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63731" y="187902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22591" y="187548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13607" y="186890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17322" y="1875488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11762" y="186684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206202" y="186175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824740" y="186890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168291" y="1883333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591650" y="1413430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42907" y="1476805"/>
            <a:ext cx="163060" cy="172332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308795" y="2367952"/>
            <a:ext cx="4970733" cy="333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2716293" y="2570452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2766191" y="589989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766916" y="5899889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4820004" y="590662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881223" y="5927423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771509" y="5915481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82816" y="2639925"/>
            <a:ext cx="1503173" cy="932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82816" y="4077004"/>
            <a:ext cx="1503173" cy="932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688546" y="29213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휴대폰인증</a:t>
            </a:r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64988" y="43548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아이핀인증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2997037" y="585591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154110" y="585590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218922" y="586263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101495" y="5839463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7019545" y="5825528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22" name="직사각형 121"/>
          <p:cNvSpPr/>
          <p:nvPr/>
        </p:nvSpPr>
        <p:spPr>
          <a:xfrm>
            <a:off x="2955567" y="2161738"/>
            <a:ext cx="1561043" cy="2821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3415308" y="4629764"/>
            <a:ext cx="348943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3387416" y="466161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940778" y="4241932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3910693" y="390466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전송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3940026" y="3862338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/>
          <p:nvPr/>
        </p:nvSpPr>
        <p:spPr>
          <a:xfrm>
            <a:off x="3910693" y="4291515"/>
            <a:ext cx="539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인증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3050819" y="3897767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3045051" y="4264081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3642161" y="2433706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3040757" y="2425029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3067349" y="2455666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3037891" y="3055212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3039452" y="3104196"/>
            <a:ext cx="607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내국인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063484" y="3890388"/>
            <a:ext cx="73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전화번호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028300" y="4270712"/>
            <a:ext cx="707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인증번호</a:t>
            </a:r>
            <a:endParaRPr lang="ko-KR" altLang="en-US" sz="1000" dirty="0"/>
          </a:p>
        </p:txBody>
      </p:sp>
      <p:sp>
        <p:nvSpPr>
          <p:cNvPr id="138" name="직사각형 137"/>
          <p:cNvSpPr/>
          <p:nvPr/>
        </p:nvSpPr>
        <p:spPr>
          <a:xfrm>
            <a:off x="3655342" y="2770351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038208" y="2749307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2955567" y="2798291"/>
            <a:ext cx="692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생년월일</a:t>
            </a:r>
            <a:endParaRPr lang="ko-KR" altLang="en-US" sz="1000" dirty="0"/>
          </a:p>
        </p:txBody>
      </p:sp>
      <p:sp>
        <p:nvSpPr>
          <p:cNvPr id="141" name="직사각형 140"/>
          <p:cNvSpPr/>
          <p:nvPr/>
        </p:nvSpPr>
        <p:spPr>
          <a:xfrm>
            <a:off x="3049402" y="3418714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3050963" y="3467698"/>
            <a:ext cx="607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성별</a:t>
            </a:r>
          </a:p>
        </p:txBody>
      </p:sp>
      <p:cxnSp>
        <p:nvCxnSpPr>
          <p:cNvPr id="143" name="직선 연결선 142"/>
          <p:cNvCxnSpPr/>
          <p:nvPr/>
        </p:nvCxnSpPr>
        <p:spPr>
          <a:xfrm>
            <a:off x="2955567" y="2345562"/>
            <a:ext cx="1561043" cy="2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3589779" y="3087222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아래쪽 화살표 144"/>
          <p:cNvSpPr/>
          <p:nvPr/>
        </p:nvSpPr>
        <p:spPr>
          <a:xfrm>
            <a:off x="3642161" y="3160774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890206" y="4614025"/>
            <a:ext cx="359731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3862314" y="464588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3589779" y="3443297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아래쪽 화살표 148"/>
          <p:cNvSpPr/>
          <p:nvPr/>
        </p:nvSpPr>
        <p:spPr>
          <a:xfrm>
            <a:off x="3642161" y="3516849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/>
          <p:cNvSpPr txBox="1"/>
          <p:nvPr/>
        </p:nvSpPr>
        <p:spPr>
          <a:xfrm>
            <a:off x="3061934" y="2110515"/>
            <a:ext cx="6783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popup</a:t>
            </a:r>
            <a:endParaRPr lang="ko-KR" altLang="en-US" sz="1300" dirty="0"/>
          </a:p>
        </p:txBody>
      </p:sp>
      <p:sp>
        <p:nvSpPr>
          <p:cNvPr id="6" name="타원 5"/>
          <p:cNvSpPr/>
          <p:nvPr/>
        </p:nvSpPr>
        <p:spPr bwMode="auto">
          <a:xfrm>
            <a:off x="2908964" y="215483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3811833" y="3105294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796120" y="348129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3789852" y="388706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</a:p>
        </p:txBody>
      </p:sp>
      <p:sp>
        <p:nvSpPr>
          <p:cNvPr id="151" name="타원 150"/>
          <p:cNvSpPr/>
          <p:nvPr/>
        </p:nvSpPr>
        <p:spPr bwMode="auto">
          <a:xfrm>
            <a:off x="3767514" y="4313384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</a:p>
        </p:txBody>
      </p:sp>
      <p:sp>
        <p:nvSpPr>
          <p:cNvPr id="152" name="타원 151"/>
          <p:cNvSpPr/>
          <p:nvPr/>
        </p:nvSpPr>
        <p:spPr bwMode="auto">
          <a:xfrm>
            <a:off x="3300021" y="455005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90957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74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4712544"/>
              </p:ext>
            </p:extLst>
          </p:nvPr>
        </p:nvGraphicFramePr>
        <p:xfrm>
          <a:off x="9908936" y="152625"/>
          <a:ext cx="2134438" cy="4981225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이용약관 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이용약관을 확인 후 체크하는 체크박스입니다</a:t>
                      </a:r>
                      <a:r>
                        <a:rPr lang="en-US" altLang="ko-KR" sz="700" dirty="0"/>
                        <a:t>. </a:t>
                      </a:r>
                    </a:p>
                    <a:p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이용약관 확인 체크박스를</a:t>
                      </a:r>
                      <a:r>
                        <a:rPr lang="ko-KR" altLang="en-US" sz="700" baseline="0" dirty="0"/>
                        <a:t> 모두 클릭하지 않으면 확인버튼을 누를 수 없습니다</a:t>
                      </a:r>
                      <a:r>
                        <a:rPr lang="en-US" altLang="ko-KR" sz="700" baseline="0" dirty="0"/>
                        <a:t>..</a:t>
                      </a:r>
                    </a:p>
                    <a:p>
                      <a:r>
                        <a:rPr lang="ko-KR" altLang="en-US" sz="700" baseline="0" dirty="0"/>
                        <a:t>모두 체크하고 확인버튼을 누르면 </a:t>
                      </a:r>
                      <a:r>
                        <a:rPr lang="ko-KR" altLang="en-US" sz="700" baseline="0" dirty="0" err="1"/>
                        <a:t>아이디생성</a:t>
                      </a:r>
                      <a:r>
                        <a:rPr lang="ko-KR" altLang="en-US" sz="700" baseline="0" dirty="0"/>
                        <a:t> 창으로 이동합니다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27" y="3028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endParaRPr lang="ko-KR" altLang="en-US" sz="10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437691" y="1441917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687493" y="4925792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59831" y="3489488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531157" y="348948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559831" y="2876028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199208" y="3301920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7572221" y="3292283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562089" y="2459649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7531157" y="2893610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63731" y="187902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22591" y="187548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13607" y="186890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17322" y="1875488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11762" y="186684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206202" y="186175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824740" y="186890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168291" y="1883333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591650" y="1413430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42907" y="1476805"/>
            <a:ext cx="163060" cy="172332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308795" y="2367953"/>
            <a:ext cx="4970733" cy="261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303900" y="5191411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304625" y="5191407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4357713" y="5198141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418932" y="5218941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309218" y="5206999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2555916" y="5077743"/>
            <a:ext cx="456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이용약관확인후체크</a:t>
            </a:r>
          </a:p>
        </p:txBody>
      </p:sp>
      <p:sp>
        <p:nvSpPr>
          <p:cNvPr id="6" name="타원 5"/>
          <p:cNvSpPr/>
          <p:nvPr/>
        </p:nvSpPr>
        <p:spPr bwMode="auto">
          <a:xfrm>
            <a:off x="1868220" y="230625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2003283" y="519140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832245" y="575450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-419557" y="33895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</a:p>
        </p:txBody>
      </p:sp>
      <p:sp>
        <p:nvSpPr>
          <p:cNvPr id="151" name="타원 150"/>
          <p:cNvSpPr/>
          <p:nvPr/>
        </p:nvSpPr>
        <p:spPr bwMode="auto">
          <a:xfrm>
            <a:off x="-441895" y="381589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</a:p>
        </p:txBody>
      </p:sp>
      <p:sp>
        <p:nvSpPr>
          <p:cNvPr id="152" name="타원 151"/>
          <p:cNvSpPr/>
          <p:nvPr/>
        </p:nvSpPr>
        <p:spPr bwMode="auto">
          <a:xfrm>
            <a:off x="-909388" y="405256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</a:p>
        </p:txBody>
      </p:sp>
      <p:sp>
        <p:nvSpPr>
          <p:cNvPr id="105" name="아래쪽 화살표 104"/>
          <p:cNvSpPr/>
          <p:nvPr/>
        </p:nvSpPr>
        <p:spPr>
          <a:xfrm>
            <a:off x="2158770" y="4872622"/>
            <a:ext cx="133270" cy="8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아래쪽 화살표 105"/>
          <p:cNvSpPr/>
          <p:nvPr/>
        </p:nvSpPr>
        <p:spPr>
          <a:xfrm flipV="1">
            <a:off x="2185558" y="2365523"/>
            <a:ext cx="130374" cy="124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직선 연결선 106"/>
          <p:cNvCxnSpPr/>
          <p:nvPr/>
        </p:nvCxnSpPr>
        <p:spPr>
          <a:xfrm flipH="1">
            <a:off x="2168290" y="2400338"/>
            <a:ext cx="1" cy="239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4048308" y="5660355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4020416" y="56922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4851587" y="5643789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812695" y="56922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2140136" y="2353852"/>
            <a:ext cx="193190" cy="187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2120088" y="4782259"/>
            <a:ext cx="193190" cy="187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2716293" y="2570452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613700" y="5057007"/>
            <a:ext cx="456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이용약관확인후체크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587658" y="5050273"/>
            <a:ext cx="456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이용약관확인후체크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82196" y="5057007"/>
            <a:ext cx="456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이용약관확인후체크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532113" y="5050273"/>
            <a:ext cx="456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이용약관확인후체크</a:t>
            </a:r>
          </a:p>
        </p:txBody>
      </p:sp>
    </p:spTree>
    <p:extLst>
      <p:ext uri="{BB962C8B-B14F-4D97-AF65-F5344CB8AC3E}">
        <p14:creationId xmlns:p14="http://schemas.microsoft.com/office/powerpoint/2010/main" val="4017014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계원예술대학교 </a:t>
            </a:r>
            <a:r>
              <a:rPr lang="ko-KR" altLang="en-US" dirty="0" err="1"/>
              <a:t>콘텐츠기획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75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2628053"/>
              </p:ext>
            </p:extLst>
          </p:nvPr>
        </p:nvGraphicFramePr>
        <p:xfrm>
          <a:off x="9908936" y="152625"/>
          <a:ext cx="2134438" cy="5087905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아이디 중복 확인 버튼입니다</a:t>
                      </a:r>
                      <a:r>
                        <a:rPr lang="en-US" altLang="ko-KR" sz="700" dirty="0"/>
                        <a:t>. </a:t>
                      </a:r>
                    </a:p>
                    <a:p>
                      <a:r>
                        <a:rPr lang="ko-KR" altLang="en-US" sz="700" dirty="0" err="1"/>
                        <a:t>사용가능한</a:t>
                      </a:r>
                      <a:r>
                        <a:rPr lang="ko-KR" altLang="en-US" sz="700" dirty="0"/>
                        <a:t> 아이디로 떠야 그 아이디를 </a:t>
                      </a:r>
                      <a:r>
                        <a:rPr lang="ko-KR" altLang="en-US" sz="700" dirty="0" err="1"/>
                        <a:t>사용하실수있습니다</a:t>
                      </a:r>
                      <a:r>
                        <a:rPr lang="en-US" altLang="ko-KR" sz="700" dirty="0"/>
                        <a:t>,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비밀번호에 적은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dirty="0"/>
                        <a:t>비밀번호와 비밀번호 확인에 적은 비밀번호가 일치하는지 알려주는 창입니다</a:t>
                      </a:r>
                      <a:r>
                        <a:rPr lang="en-US" altLang="ko-KR" sz="700" dirty="0"/>
                        <a:t>. </a:t>
                      </a:r>
                      <a:r>
                        <a:rPr lang="ko-KR" altLang="en-US" sz="700" dirty="0"/>
                        <a:t>두개가 일치하지않으면 </a:t>
                      </a:r>
                      <a:r>
                        <a:rPr lang="ko-KR" altLang="en-US" sz="700" dirty="0" err="1"/>
                        <a:t>불일치라고</a:t>
                      </a:r>
                      <a:r>
                        <a:rPr lang="ko-KR" altLang="en-US" sz="700" dirty="0"/>
                        <a:t> 뜹니다</a:t>
                      </a:r>
                      <a:r>
                        <a:rPr lang="en-US" altLang="ko-KR" sz="700" dirty="0"/>
                        <a:t>. </a:t>
                      </a:r>
                      <a:r>
                        <a:rPr lang="ko-KR" altLang="en-US" sz="700" dirty="0"/>
                        <a:t>불일치로 뜨면 회원가입을 하실</a:t>
                      </a:r>
                      <a:r>
                        <a:rPr lang="ko-KR" altLang="en-US" sz="700" baseline="0" dirty="0"/>
                        <a:t> 수가 없습니다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주소를 찾는 버튼입니다</a:t>
                      </a:r>
                      <a:r>
                        <a:rPr lang="en-US" altLang="ko-KR" sz="700" dirty="0"/>
                        <a:t>.</a:t>
                      </a:r>
                    </a:p>
                    <a:p>
                      <a:r>
                        <a:rPr lang="ko-KR" altLang="en-US" sz="700" dirty="0"/>
                        <a:t>클릭하면 주소를 찾을 </a:t>
                      </a:r>
                      <a:r>
                        <a:rPr lang="ko-KR" altLang="en-US" sz="700" dirty="0" err="1"/>
                        <a:t>수있는</a:t>
                      </a:r>
                      <a:r>
                        <a:rPr lang="ko-KR" altLang="en-US" sz="700" dirty="0"/>
                        <a:t> 팝업 창이 뜹니다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회원가입을 완료하는 버튼입니다</a:t>
                      </a:r>
                      <a:r>
                        <a:rPr lang="en-US" altLang="ko-KR" sz="700" dirty="0"/>
                        <a:t>.</a:t>
                      </a:r>
                    </a:p>
                    <a:p>
                      <a:r>
                        <a:rPr lang="ko-KR" altLang="en-US" sz="700" dirty="0"/>
                        <a:t>클릭 시 미기입한것이나 비밀번호가 </a:t>
                      </a:r>
                      <a:r>
                        <a:rPr lang="ko-KR" altLang="en-US" sz="700" dirty="0" err="1"/>
                        <a:t>일치한지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baseline="0" dirty="0"/>
                        <a:t>아이디는 중복되지않는지 를 확인후 모두 만족하면 회원가입이 완료됩니다</a:t>
                      </a:r>
                      <a:r>
                        <a:rPr lang="en-US" altLang="ko-KR" sz="700" baseline="0" dirty="0"/>
                        <a:t>.</a:t>
                      </a:r>
                      <a:endParaRPr lang="en-US" altLang="ko-KR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몰의 홍보 </a:t>
                      </a:r>
                      <a:r>
                        <a:rPr lang="en-US" altLang="ko-KR" sz="700" dirty="0" err="1"/>
                        <a:t>sns</a:t>
                      </a:r>
                      <a:r>
                        <a:rPr lang="ko-KR" altLang="en-US" sz="700" dirty="0"/>
                        <a:t>들입니다</a:t>
                      </a:r>
                      <a:r>
                        <a:rPr lang="en-US" altLang="ko-KR" sz="700" dirty="0"/>
                        <a:t>.</a:t>
                      </a:r>
                    </a:p>
                    <a:p>
                      <a:r>
                        <a:rPr lang="ko-KR" altLang="en-US" sz="700" dirty="0"/>
                        <a:t>클릭하면 </a:t>
                      </a:r>
                      <a:r>
                        <a:rPr lang="en-US" altLang="ko-KR" sz="700" dirty="0" err="1"/>
                        <a:t>sns</a:t>
                      </a:r>
                      <a:r>
                        <a:rPr lang="ko-KR" altLang="en-US" sz="700" dirty="0"/>
                        <a:t>로 바로 이동합니다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27" y="3028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endParaRPr lang="ko-KR" altLang="en-US" sz="10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437691" y="1441917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687493" y="4925792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59831" y="3489488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531157" y="348948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559831" y="2876028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199208" y="3301920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7572221" y="3292283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562089" y="2459649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7531157" y="2893610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63731" y="187902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22591" y="187548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13607" y="186890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17322" y="1875488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11762" y="186684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206202" y="186175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824740" y="186890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168291" y="1883333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591650" y="1413430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42907" y="1476805"/>
            <a:ext cx="163060" cy="17233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6708950" y="285252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5579048" y="335869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5783508" y="402918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3309803" y="476803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</a:p>
        </p:txBody>
      </p:sp>
      <p:sp>
        <p:nvSpPr>
          <p:cNvPr id="152" name="타원 151"/>
          <p:cNvSpPr/>
          <p:nvPr/>
        </p:nvSpPr>
        <p:spPr bwMode="auto">
          <a:xfrm>
            <a:off x="-794881" y="306668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1822821" y="2236619"/>
            <a:ext cx="5394037" cy="2899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TextBox 185"/>
          <p:cNvSpPr txBox="1"/>
          <p:nvPr/>
        </p:nvSpPr>
        <p:spPr>
          <a:xfrm>
            <a:off x="2897274" y="2613535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897274" y="2859756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2897274" y="3105977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2893106" y="3362817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 확인</a:t>
            </a:r>
          </a:p>
        </p:txBody>
      </p:sp>
      <p:sp>
        <p:nvSpPr>
          <p:cNvPr id="190" name="모서리가 둥근 직사각형 189"/>
          <p:cNvSpPr/>
          <p:nvPr/>
        </p:nvSpPr>
        <p:spPr bwMode="auto">
          <a:xfrm>
            <a:off x="5059552" y="3397418"/>
            <a:ext cx="507106" cy="148361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>
                <a:latin typeface="+mn-ea"/>
              </a:rPr>
              <a:t>일치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3907500" y="2652823"/>
            <a:ext cx="2012081" cy="123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3907499" y="2882856"/>
            <a:ext cx="2012081" cy="123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/>
          <p:cNvSpPr/>
          <p:nvPr/>
        </p:nvSpPr>
        <p:spPr>
          <a:xfrm>
            <a:off x="3907501" y="3167385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3907499" y="3397418"/>
            <a:ext cx="1152053" cy="151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2912557" y="3701583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생년월일</a:t>
            </a:r>
          </a:p>
        </p:txBody>
      </p:sp>
      <p:sp>
        <p:nvSpPr>
          <p:cNvPr id="196" name="직사각형 195"/>
          <p:cNvSpPr/>
          <p:nvPr/>
        </p:nvSpPr>
        <p:spPr>
          <a:xfrm>
            <a:off x="3947803" y="3761427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2912557" y="4030224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주소</a:t>
            </a:r>
          </a:p>
        </p:txBody>
      </p:sp>
      <p:sp>
        <p:nvSpPr>
          <p:cNvPr id="198" name="직사각형 197"/>
          <p:cNvSpPr/>
          <p:nvPr/>
        </p:nvSpPr>
        <p:spPr>
          <a:xfrm>
            <a:off x="3947803" y="4090068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561038" y="4687883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TextBox 199"/>
          <p:cNvSpPr txBox="1"/>
          <p:nvPr/>
        </p:nvSpPr>
        <p:spPr>
          <a:xfrm>
            <a:off x="3533146" y="47197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회원가입</a:t>
            </a:r>
          </a:p>
        </p:txBody>
      </p:sp>
      <p:sp>
        <p:nvSpPr>
          <p:cNvPr id="201" name="직사각형 200"/>
          <p:cNvSpPr/>
          <p:nvPr/>
        </p:nvSpPr>
        <p:spPr>
          <a:xfrm>
            <a:off x="4758752" y="4678133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TextBox 201"/>
          <p:cNvSpPr txBox="1"/>
          <p:nvPr/>
        </p:nvSpPr>
        <p:spPr>
          <a:xfrm>
            <a:off x="4730860" y="470998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204" name="모서리가 둥근 직사각형 203"/>
          <p:cNvSpPr/>
          <p:nvPr/>
        </p:nvSpPr>
        <p:spPr bwMode="auto">
          <a:xfrm>
            <a:off x="1688622" y="5784746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페이스북</a:t>
            </a:r>
          </a:p>
        </p:txBody>
      </p:sp>
      <p:sp>
        <p:nvSpPr>
          <p:cNvPr id="205" name="모서리가 둥근 직사각형 204"/>
          <p:cNvSpPr/>
          <p:nvPr/>
        </p:nvSpPr>
        <p:spPr bwMode="auto">
          <a:xfrm>
            <a:off x="2661293" y="5773408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유튜브</a:t>
            </a:r>
          </a:p>
        </p:txBody>
      </p:sp>
      <p:sp>
        <p:nvSpPr>
          <p:cNvPr id="206" name="모서리가 둥근 직사각형 205"/>
          <p:cNvSpPr/>
          <p:nvPr/>
        </p:nvSpPr>
        <p:spPr bwMode="auto">
          <a:xfrm>
            <a:off x="3633964" y="5773408"/>
            <a:ext cx="794808" cy="2396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인스타그램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7932508" y="543400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소비자피해보상보험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6574437" y="543400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216" name="직사각형 215"/>
          <p:cNvSpPr/>
          <p:nvPr/>
        </p:nvSpPr>
        <p:spPr>
          <a:xfrm>
            <a:off x="7265769" y="5434006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쇼핑몲정보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942176" y="5864237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서비스가입사실확인</a:t>
            </a:r>
          </a:p>
        </p:txBody>
      </p:sp>
      <p:sp>
        <p:nvSpPr>
          <p:cNvPr id="218" name="직사각형 217"/>
          <p:cNvSpPr/>
          <p:nvPr/>
        </p:nvSpPr>
        <p:spPr>
          <a:xfrm>
            <a:off x="6568025" y="5709555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1:1</a:t>
            </a:r>
            <a:r>
              <a:rPr lang="ko-KR" altLang="en-US" sz="800" dirty="0">
                <a:solidFill>
                  <a:schemeClr val="tx1"/>
                </a:solidFill>
              </a:rPr>
              <a:t>고객상담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7257573" y="5817122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사업자정보확인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6559829" y="59564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문의전클릭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1" name="직선 연결선 220"/>
          <p:cNvCxnSpPr/>
          <p:nvPr/>
        </p:nvCxnSpPr>
        <p:spPr>
          <a:xfrm>
            <a:off x="351693" y="5291597"/>
            <a:ext cx="8291738" cy="572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모서리가 둥근 직사각형 221"/>
          <p:cNvSpPr/>
          <p:nvPr/>
        </p:nvSpPr>
        <p:spPr bwMode="auto">
          <a:xfrm>
            <a:off x="5914507" y="2872636"/>
            <a:ext cx="751252" cy="142823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 err="1">
                <a:latin typeface="+mn-ea"/>
              </a:rPr>
              <a:t>중복확인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223" name="모서리가 둥근 직사각형 222"/>
          <p:cNvSpPr/>
          <p:nvPr/>
        </p:nvSpPr>
        <p:spPr bwMode="auto">
          <a:xfrm>
            <a:off x="5113429" y="4051763"/>
            <a:ext cx="632227" cy="19913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>
                <a:latin typeface="+mn-ea"/>
              </a:rPr>
              <a:t>주소찾기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3763493" y="5423581"/>
            <a:ext cx="603488" cy="216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입점문의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4438960" y="5424876"/>
            <a:ext cx="603488" cy="216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개인정보처리방침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5111304" y="5424428"/>
            <a:ext cx="603488" cy="216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개인정보보호</a:t>
            </a:r>
            <a:r>
              <a:rPr lang="en-US" altLang="ko-KR" sz="700" dirty="0">
                <a:solidFill>
                  <a:schemeClr val="tx1"/>
                </a:solidFill>
              </a:rPr>
              <a:t>10</a:t>
            </a:r>
            <a:r>
              <a:rPr lang="ko-KR" altLang="en-US" sz="700" dirty="0">
                <a:solidFill>
                  <a:schemeClr val="tx1"/>
                </a:solidFill>
              </a:rPr>
              <a:t>계명</a:t>
            </a:r>
          </a:p>
        </p:txBody>
      </p:sp>
      <p:sp>
        <p:nvSpPr>
          <p:cNvPr id="227" name="직사각형 226"/>
          <p:cNvSpPr/>
          <p:nvPr/>
        </p:nvSpPr>
        <p:spPr>
          <a:xfrm>
            <a:off x="5799820" y="5434006"/>
            <a:ext cx="603488" cy="216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이메일무단수집거부</a:t>
            </a:r>
          </a:p>
        </p:txBody>
      </p:sp>
      <p:sp>
        <p:nvSpPr>
          <p:cNvPr id="228" name="직사각형 227"/>
          <p:cNvSpPr/>
          <p:nvPr/>
        </p:nvSpPr>
        <p:spPr>
          <a:xfrm>
            <a:off x="1627293" y="5424199"/>
            <a:ext cx="603488" cy="216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애경유통그룹소개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2359549" y="5414752"/>
            <a:ext cx="603488" cy="216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이용약관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3062299" y="5423581"/>
            <a:ext cx="603488" cy="216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제휴파트너쉽</a:t>
            </a:r>
          </a:p>
        </p:txBody>
      </p:sp>
      <p:sp>
        <p:nvSpPr>
          <p:cNvPr id="151" name="타원 150"/>
          <p:cNvSpPr/>
          <p:nvPr/>
        </p:nvSpPr>
        <p:spPr bwMode="auto">
          <a:xfrm>
            <a:off x="1571674" y="581620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538088" y="5841195"/>
            <a:ext cx="686631" cy="1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7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76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5798054"/>
              </p:ext>
            </p:ext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2433895" y="241519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1050691" y="4404154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4953300" y="298252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433428" y="545444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6587" y="295406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SNS</a:t>
            </a:r>
            <a:r>
              <a:rPr lang="ko-KR" altLang="en-US" sz="1000" dirty="0"/>
              <a:t> 회원가입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27" y="3028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endParaRPr lang="ko-KR" altLang="en-US" sz="10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437691" y="1441917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837448" y="4863310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709786" y="3427006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681112" y="3427006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09786" y="2813546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349163" y="3239438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7722176" y="3229801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12044" y="2397167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7681112" y="2831128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45457" y="17965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04317" y="179299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95333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99048" y="179299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93488" y="178435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587928" y="177925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206466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550017" y="180083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591650" y="1413430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42907" y="1476805"/>
            <a:ext cx="163060" cy="172332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2366530" y="2872937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854484" y="2886363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2458718" y="2209357"/>
            <a:ext cx="3867152" cy="55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2557680" y="305864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통합회원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86085" y="2319020"/>
            <a:ext cx="3334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,</a:t>
            </a:r>
            <a:r>
              <a:rPr lang="ko-KR" altLang="en-US" sz="1500" dirty="0" err="1"/>
              <a:t>멤버스</a:t>
            </a:r>
            <a:r>
              <a:rPr lang="ko-KR" altLang="en-US" sz="1500" dirty="0"/>
              <a:t> 회원가입을 축하합니다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73" name="직사각형 72"/>
          <p:cNvSpPr/>
          <p:nvPr/>
        </p:nvSpPr>
        <p:spPr>
          <a:xfrm>
            <a:off x="608975" y="5253992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311272" y="523870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910633" y="5240772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194105" y="3984767"/>
            <a:ext cx="2796454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4728503" y="3984768"/>
            <a:ext cx="2796454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5000041" y="30766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간편회원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37781" y="4329253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0" name="TextBox 79"/>
          <p:cNvSpPr txBox="1"/>
          <p:nvPr/>
        </p:nvSpPr>
        <p:spPr>
          <a:xfrm>
            <a:off x="4732065" y="4308576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1" name="TextBox 80"/>
          <p:cNvSpPr txBox="1"/>
          <p:nvPr/>
        </p:nvSpPr>
        <p:spPr>
          <a:xfrm>
            <a:off x="608975" y="5414716"/>
            <a:ext cx="21387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등급별</a:t>
            </a:r>
            <a:r>
              <a:rPr lang="en-US" altLang="ko-KR" sz="1500" dirty="0"/>
              <a:t> </a:t>
            </a:r>
            <a:r>
              <a:rPr lang="ko-KR" altLang="en-US" sz="1500" dirty="0" err="1"/>
              <a:t>회원혜택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2" name="TextBox 81"/>
          <p:cNvSpPr txBox="1"/>
          <p:nvPr/>
        </p:nvSpPr>
        <p:spPr>
          <a:xfrm>
            <a:off x="3336769" y="5404132"/>
            <a:ext cx="17540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 err="1"/>
              <a:t>등급업</a:t>
            </a:r>
            <a:r>
              <a:rPr lang="ko-KR" altLang="en-US" sz="1500" dirty="0"/>
              <a:t> 기준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3" name="TextBox 82"/>
          <p:cNvSpPr txBox="1"/>
          <p:nvPr/>
        </p:nvSpPr>
        <p:spPr>
          <a:xfrm>
            <a:off x="5944710" y="5392117"/>
            <a:ext cx="19111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en-US" altLang="ko-KR" sz="1500" dirty="0" err="1"/>
              <a:t>vvip</a:t>
            </a:r>
            <a:r>
              <a:rPr lang="en-US" altLang="ko-KR" sz="1500" dirty="0"/>
              <a:t> </a:t>
            </a:r>
            <a:r>
              <a:rPr lang="ko-KR" altLang="en-US" sz="1500" dirty="0" err="1"/>
              <a:t>회원혜택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558755"/>
              </p:ext>
            </p:extLst>
          </p:nvPr>
        </p:nvGraphicFramePr>
        <p:xfrm>
          <a:off x="10179141" y="379711"/>
          <a:ext cx="1857936" cy="2451417"/>
        </p:xfrm>
        <a:graphic>
          <a:graphicData uri="http://schemas.openxmlformats.org/drawingml/2006/table">
            <a:tbl>
              <a:tblPr/>
              <a:tblGrid>
                <a:gridCol w="1857936">
                  <a:extLst>
                    <a:ext uri="{9D8B030D-6E8A-4147-A177-3AD203B41FA5}">
                      <a16:colId xmlns:a16="http://schemas.microsoft.com/office/drawing/2014/main" val="2194195705"/>
                    </a:ext>
                  </a:extLst>
                </a:gridCol>
              </a:tblGrid>
              <a:tr h="446713"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회원가입을 축하하는 </a:t>
                      </a:r>
                      <a:r>
                        <a:rPr lang="ko-KR" altLang="en-US" sz="700" dirty="0" err="1"/>
                        <a:t>멘트입니다</a:t>
                      </a:r>
                      <a:r>
                        <a:rPr lang="en-US" altLang="ko-KR" sz="700" dirty="0"/>
                        <a:t>,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016970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간편회원가입버튼입니다</a:t>
                      </a:r>
                      <a:r>
                        <a:rPr lang="en-US" altLang="ko-KR" sz="700" baseline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210558"/>
                  </a:ext>
                </a:extLst>
              </a:tr>
              <a:tr h="378069">
                <a:tc>
                  <a:txBody>
                    <a:bodyPr/>
                    <a:lstStyle/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 </a:t>
                      </a:r>
                      <a:r>
                        <a:rPr lang="ko-KR" altLang="en-US" sz="700" dirty="0" err="1"/>
                        <a:t>회원가입시</a:t>
                      </a:r>
                      <a:r>
                        <a:rPr lang="ko-KR" altLang="en-US" sz="700" dirty="0"/>
                        <a:t> 얻는 혜택들입니다</a:t>
                      </a:r>
                      <a:r>
                        <a:rPr lang="en-US" altLang="ko-KR" sz="700" dirty="0"/>
                        <a:t>,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683543"/>
                  </a:ext>
                </a:extLst>
              </a:tr>
              <a:tr h="1284964">
                <a:tc>
                  <a:txBody>
                    <a:bodyPr/>
                    <a:lstStyle/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 회원의 등급별 </a:t>
                      </a:r>
                      <a:r>
                        <a:rPr lang="ko-KR" altLang="en-US" sz="700" dirty="0" err="1"/>
                        <a:t>회원혜택입니다</a:t>
                      </a:r>
                      <a:r>
                        <a:rPr lang="en-US" altLang="ko-KR" sz="700" dirty="0"/>
                        <a:t>.</a:t>
                      </a:r>
                    </a:p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 </a:t>
                      </a:r>
                      <a:r>
                        <a:rPr lang="ko-KR" altLang="en-US" sz="700" dirty="0" err="1"/>
                        <a:t>등급업의</a:t>
                      </a:r>
                      <a:r>
                        <a:rPr lang="ko-KR" altLang="en-US" sz="700" dirty="0"/>
                        <a:t> 기준입니다</a:t>
                      </a:r>
                      <a:r>
                        <a:rPr lang="en-US" altLang="ko-KR" sz="700" dirty="0"/>
                        <a:t>.</a:t>
                      </a:r>
                    </a:p>
                    <a:p>
                      <a:r>
                        <a:rPr lang="en-US" altLang="ko-KR" sz="700" dirty="0" err="1"/>
                        <a:t>Ak</a:t>
                      </a:r>
                      <a:r>
                        <a:rPr lang="ko-KR" altLang="en-US" sz="700" dirty="0"/>
                        <a:t>몰 </a:t>
                      </a:r>
                      <a:r>
                        <a:rPr lang="en-US" altLang="ko-KR" sz="700" dirty="0" err="1"/>
                        <a:t>vvip</a:t>
                      </a:r>
                      <a:r>
                        <a:rPr lang="ko-KR" altLang="en-US" sz="700" dirty="0"/>
                        <a:t>회원일 때 의 혜택입니다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049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496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77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175186"/>
              </p:ext>
            </p:extLst>
          </p:nvPr>
        </p:nvGraphicFramePr>
        <p:xfrm>
          <a:off x="9908936" y="152625"/>
          <a:ext cx="2134438" cy="485347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카카오로그인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팝업이뜨는</a:t>
                      </a:r>
                      <a:r>
                        <a:rPr lang="ko-KR" altLang="en-US" sz="700" baseline="0" dirty="0"/>
                        <a:t> 버튼입니다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카카오계정이없는분들을</a:t>
                      </a:r>
                      <a:r>
                        <a:rPr lang="ko-KR" altLang="en-US" sz="700" dirty="0"/>
                        <a:t> 위한 카카오회원가입 버튼입니다</a:t>
                      </a:r>
                      <a:r>
                        <a:rPr lang="en-US" altLang="ko-KR" sz="700" dirty="0"/>
                        <a:t>. </a:t>
                      </a:r>
                      <a:r>
                        <a:rPr lang="ko-KR" altLang="en-US" sz="700" dirty="0" err="1"/>
                        <a:t>버튼을누르면</a:t>
                      </a:r>
                      <a:r>
                        <a:rPr lang="ko-KR" altLang="en-US" sz="700" dirty="0"/>
                        <a:t> 카카오회원가입</a:t>
                      </a:r>
                      <a:r>
                        <a:rPr lang="ko-KR" altLang="en-US" sz="700" baseline="0" dirty="0"/>
                        <a:t> </a:t>
                      </a:r>
                      <a:r>
                        <a:rPr lang="ko-KR" altLang="en-US" sz="700" baseline="0" dirty="0" err="1"/>
                        <a:t>팝업창이</a:t>
                      </a:r>
                      <a:r>
                        <a:rPr lang="ko-KR" altLang="en-US" sz="700" baseline="0" dirty="0"/>
                        <a:t> 뜹니다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3509867" y="255118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563316" y="265985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3530345" y="35370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571913" y="316225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6587" y="295406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SNS</a:t>
            </a:r>
            <a:r>
              <a:rPr lang="ko-KR" altLang="en-US" sz="1000" dirty="0"/>
              <a:t> 회원가입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437691" y="1441917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785761" y="4880208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658099" y="3443904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629425" y="3443904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658099" y="2830444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297476" y="3256336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7670489" y="3246699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660357" y="2414065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7629425" y="284802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45457" y="17965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04317" y="179299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95333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99048" y="179299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93488" y="178435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587928" y="177925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206466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550017" y="180083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591650" y="1413430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42907" y="1476805"/>
            <a:ext cx="163060" cy="172332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608975" y="5253992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311272" y="523870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910633" y="5240772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194105" y="3984767"/>
            <a:ext cx="2796454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4728503" y="3984768"/>
            <a:ext cx="2796454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736089" y="2222317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753661" y="3441273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3927239" y="2408026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917621" y="3497335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573291" y="4368219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68" name="TextBox 67"/>
          <p:cNvSpPr txBox="1"/>
          <p:nvPr/>
        </p:nvSpPr>
        <p:spPr>
          <a:xfrm>
            <a:off x="4952160" y="4338013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69" name="TextBox 68"/>
          <p:cNvSpPr txBox="1"/>
          <p:nvPr/>
        </p:nvSpPr>
        <p:spPr>
          <a:xfrm>
            <a:off x="1020665" y="5502325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ko-KR" altLang="en-US" sz="800" dirty="0"/>
              <a:t>등급별</a:t>
            </a:r>
            <a:r>
              <a:rPr lang="en-US" altLang="ko-KR" sz="800" dirty="0"/>
              <a:t> </a:t>
            </a:r>
            <a:r>
              <a:rPr lang="ko-KR" altLang="en-US" sz="800" dirty="0" err="1"/>
              <a:t>회원혜택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6206466" y="5483941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en-US" altLang="ko-KR" sz="800" dirty="0" err="1"/>
              <a:t>vvip</a:t>
            </a:r>
            <a:r>
              <a:rPr lang="en-US" altLang="ko-KR" sz="800" dirty="0"/>
              <a:t> </a:t>
            </a:r>
            <a:r>
              <a:rPr lang="ko-KR" altLang="en-US" sz="800" dirty="0" err="1"/>
              <a:t>회원혜택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71" name="직사각형 70"/>
          <p:cNvSpPr/>
          <p:nvPr/>
        </p:nvSpPr>
        <p:spPr>
          <a:xfrm>
            <a:off x="3863119" y="5460133"/>
            <a:ext cx="10230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ko-KR" altLang="en-US" sz="800" dirty="0" err="1"/>
              <a:t>등급업</a:t>
            </a:r>
            <a:r>
              <a:rPr lang="ko-KR" altLang="en-US" sz="800" dirty="0"/>
              <a:t> 기준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30125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78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9629603"/>
              </p:ext>
            </p:extLst>
          </p:nvPr>
        </p:nvGraphicFramePr>
        <p:xfrm>
          <a:off x="9908936" y="152625"/>
          <a:ext cx="2134438" cy="4796005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카카오 로그인 팝업입니다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/>
                        <a:t>아이디입력</a:t>
                      </a:r>
                      <a:r>
                        <a:rPr lang="ko-KR" altLang="en-US" sz="700" dirty="0"/>
                        <a:t> 창입니다</a:t>
                      </a:r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비밀번호 입력  창입니다</a:t>
                      </a:r>
                      <a:r>
                        <a:rPr lang="en-US" altLang="ko-KR" sz="700" dirty="0"/>
                        <a:t>,.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아이디와 비밀번호가 일치하면 </a:t>
                      </a:r>
                      <a:r>
                        <a:rPr lang="ko-KR" altLang="en-US" sz="700" dirty="0" err="1"/>
                        <a:t>로그인이되고</a:t>
                      </a:r>
                      <a:r>
                        <a:rPr lang="ko-KR" altLang="en-US" sz="700" dirty="0"/>
                        <a:t> 이용약관동의창으로 이동합니다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3509867" y="255118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3530345" y="35370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6587" y="295406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SNS</a:t>
            </a:r>
            <a:r>
              <a:rPr lang="ko-KR" altLang="en-US" sz="1000" dirty="0"/>
              <a:t> 회원가입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11</a:t>
            </a:r>
            <a:endParaRPr lang="ko-KR" altLang="en-US" sz="10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437691" y="1441917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785761" y="4880208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658099" y="3443904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629425" y="3443904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658099" y="2830444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297476" y="3256336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7670489" y="3246699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660357" y="2414065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7629425" y="284802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45457" y="17965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04317" y="179299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95333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99048" y="179299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93488" y="178435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587928" y="177925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206466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550017" y="180083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591650" y="1413430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42907" y="1476805"/>
            <a:ext cx="163060" cy="172332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608975" y="5253992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311272" y="5238705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910633" y="5240772"/>
            <a:ext cx="2242767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194105" y="3984767"/>
            <a:ext cx="2796454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4728503" y="3984768"/>
            <a:ext cx="2796454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736089" y="2222317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753661" y="3441273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3927239" y="2408026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917621" y="3497335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sp>
        <p:nvSpPr>
          <p:cNvPr id="67" name="직사각형 66"/>
          <p:cNvSpPr/>
          <p:nvPr/>
        </p:nvSpPr>
        <p:spPr>
          <a:xfrm>
            <a:off x="2158488" y="1530868"/>
            <a:ext cx="4947138" cy="4353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/>
          <p:cNvCxnSpPr/>
          <p:nvPr/>
        </p:nvCxnSpPr>
        <p:spPr>
          <a:xfrm>
            <a:off x="2158488" y="1839452"/>
            <a:ext cx="4947138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251622" y="147012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267207" y="213481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C000"/>
                </a:solidFill>
              </a:rPr>
              <a:t>kakao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937257" y="3316000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37257" y="3562221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783020" y="4478024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3755128" y="450987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80734" y="4468274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4952842" y="450012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802437" y="3365900"/>
            <a:ext cx="2019352" cy="79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3792535" y="3642278"/>
            <a:ext cx="2019352" cy="79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 bwMode="auto">
          <a:xfrm>
            <a:off x="2068383" y="157086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2798119" y="333987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2803674" y="360383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3584466" y="453689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49472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79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9468476"/>
              </p:ext>
            </p:extLst>
          </p:nvPr>
        </p:nvGraphicFramePr>
        <p:xfrm>
          <a:off x="9908936" y="152625"/>
          <a:ext cx="2134438" cy="485347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이용약관동의 </a:t>
                      </a:r>
                      <a:r>
                        <a:rPr lang="ko-KR" altLang="en-US" sz="700" dirty="0" err="1"/>
                        <a:t>에대한글입니다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/>
                        <a:t>이용약관확인후체크박스를 체크하고 </a:t>
                      </a:r>
                      <a:r>
                        <a:rPr lang="ko-KR" altLang="en-US" sz="700" dirty="0" err="1"/>
                        <a:t>확인을누르면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 err="1"/>
                        <a:t>sns</a:t>
                      </a:r>
                      <a:r>
                        <a:rPr lang="ko-KR" altLang="en-US" sz="700" dirty="0"/>
                        <a:t>로 자동으로 간편로그인이 완료됩니다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pc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1693" y="805593"/>
            <a:ext cx="8291738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66587" y="295406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SNS</a:t>
            </a:r>
            <a:r>
              <a:rPr lang="ko-KR" altLang="en-US" sz="1000" dirty="0"/>
              <a:t> 회원가입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11</a:t>
            </a:r>
            <a:endParaRPr lang="ko-KR" altLang="en-US" sz="10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736089" y="944530"/>
            <a:ext cx="1636776" cy="30215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5437691" y="1441917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785761" y="4880208"/>
            <a:ext cx="471585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658099" y="3443904"/>
            <a:ext cx="757507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629425" y="3443904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658099" y="2830444"/>
            <a:ext cx="757507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297476" y="3256336"/>
            <a:ext cx="871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7670489" y="3246699"/>
            <a:ext cx="97420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660357" y="2414065"/>
            <a:ext cx="215103" cy="21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7629425" y="284802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31018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252840" y="905545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545457" y="179653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04317" y="179299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95333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99048" y="179299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93488" y="178435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587928" y="177925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206466" y="178641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550017" y="180083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591650" y="1413430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420378" y="900285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981975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24957" y="890798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94319" y="891489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443865" y="1188356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986848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528384" y="1178161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88540" y="1197720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442907" y="1476805"/>
            <a:ext cx="163060" cy="172332"/>
          </a:xfrm>
          <a:prstGeom prst="rect">
            <a:avLst/>
          </a:prstGeom>
        </p:spPr>
      </p:pic>
      <p:sp>
        <p:nvSpPr>
          <p:cNvPr id="88" name="타원 87"/>
          <p:cNvSpPr/>
          <p:nvPr/>
        </p:nvSpPr>
        <p:spPr bwMode="auto">
          <a:xfrm>
            <a:off x="1224479" y="392544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890721" y="2220353"/>
            <a:ext cx="4970733" cy="261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885826" y="5043811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2886551" y="5043807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939639" y="5050541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2137842" y="4930143"/>
            <a:ext cx="456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이용약관확인후체크</a:t>
            </a:r>
          </a:p>
        </p:txBody>
      </p:sp>
      <p:sp>
        <p:nvSpPr>
          <p:cNvPr id="97" name="타원 96"/>
          <p:cNvSpPr/>
          <p:nvPr/>
        </p:nvSpPr>
        <p:spPr bwMode="auto">
          <a:xfrm>
            <a:off x="3414171" y="560690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8" name="아래쪽 화살표 97"/>
          <p:cNvSpPr/>
          <p:nvPr/>
        </p:nvSpPr>
        <p:spPr>
          <a:xfrm>
            <a:off x="1740696" y="4725022"/>
            <a:ext cx="133270" cy="8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아래쪽 화살표 98"/>
          <p:cNvSpPr/>
          <p:nvPr/>
        </p:nvSpPr>
        <p:spPr>
          <a:xfrm flipV="1">
            <a:off x="1767484" y="2217923"/>
            <a:ext cx="130374" cy="124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/>
          <p:nvPr/>
        </p:nvCxnSpPr>
        <p:spPr>
          <a:xfrm flipH="1">
            <a:off x="1750216" y="2252738"/>
            <a:ext cx="1" cy="239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3630234" y="5512755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02342" y="55446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4433513" y="5496189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4394621" y="55446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1722062" y="2206252"/>
            <a:ext cx="193190" cy="187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702014" y="4634659"/>
            <a:ext cx="193190" cy="187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2298219" y="2422852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3195626" y="4909407"/>
            <a:ext cx="456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이용약관확인후체크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169584" y="4902673"/>
            <a:ext cx="456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이용약관확인후체크</a:t>
            </a:r>
          </a:p>
        </p:txBody>
      </p:sp>
    </p:spTree>
    <p:extLst>
      <p:ext uri="{BB962C8B-B14F-4D97-AF65-F5344CB8AC3E}">
        <p14:creationId xmlns:p14="http://schemas.microsoft.com/office/powerpoint/2010/main" val="192022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7054" y="202224"/>
            <a:ext cx="3161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사용자 조사 </a:t>
            </a:r>
            <a:r>
              <a:rPr lang="en-US" altLang="ko-KR" sz="1400" b="1" dirty="0"/>
              <a:t>desk research </a:t>
            </a:r>
            <a:r>
              <a:rPr lang="ko-KR" altLang="en-US" sz="1400" b="1" dirty="0"/>
              <a:t>설문조사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38" y="609979"/>
            <a:ext cx="11983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프로젝트의 일정순서로는 </a:t>
            </a:r>
            <a:r>
              <a:rPr lang="en-US" altLang="ko-KR" sz="1000" dirty="0"/>
              <a:t>9</a:t>
            </a:r>
            <a:r>
              <a:rPr lang="ko-KR" altLang="en-US" sz="1000" dirty="0"/>
              <a:t>주차에 </a:t>
            </a:r>
            <a:r>
              <a:rPr lang="ko-KR" altLang="en-US" sz="1000" dirty="0" err="1"/>
              <a:t>리뉴얼할</a:t>
            </a:r>
            <a:r>
              <a:rPr lang="ko-KR" altLang="en-US" sz="1000" dirty="0"/>
              <a:t> 사이트를 선정하고 프로젝트의 목표를 설정</a:t>
            </a:r>
            <a:r>
              <a:rPr lang="en-US" altLang="ko-KR" sz="1000" dirty="0"/>
              <a:t>,</a:t>
            </a:r>
            <a:r>
              <a:rPr lang="ko-KR" altLang="en-US" sz="1000" dirty="0"/>
              <a:t> 주</a:t>
            </a:r>
            <a:r>
              <a:rPr lang="en-US" altLang="ko-KR" sz="1000" dirty="0"/>
              <a:t> </a:t>
            </a:r>
            <a:r>
              <a:rPr lang="ko-KR" altLang="en-US" sz="1000" dirty="0"/>
              <a:t>사용자 선정</a:t>
            </a:r>
            <a:r>
              <a:rPr lang="en-US" altLang="ko-KR" sz="1000" dirty="0"/>
              <a:t>,</a:t>
            </a:r>
            <a:r>
              <a:rPr lang="ko-KR" altLang="en-US" sz="1000" dirty="0"/>
              <a:t> 프로젝트 내용 작성</a:t>
            </a:r>
            <a:r>
              <a:rPr lang="en-US" altLang="ko-KR" sz="1000" dirty="0"/>
              <a:t>,</a:t>
            </a:r>
            <a:r>
              <a:rPr lang="ko-KR" altLang="en-US" sz="1000" dirty="0"/>
              <a:t> 프로젝트 일정 수립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Desk Research</a:t>
            </a:r>
            <a:r>
              <a:rPr lang="ko-KR" altLang="en-US" sz="1000" dirty="0"/>
              <a:t>로 설문조사를 실시하고 </a:t>
            </a:r>
            <a:r>
              <a:rPr lang="en-US" altLang="ko-KR" sz="1000" dirty="0"/>
              <a:t>Field Research</a:t>
            </a:r>
            <a:r>
              <a:rPr lang="ko-KR" altLang="en-US" sz="1000" dirty="0"/>
              <a:t>로 인터뷰를 진행하여</a:t>
            </a:r>
            <a:r>
              <a:rPr lang="en-US" altLang="ko-KR" sz="1000" dirty="0"/>
              <a:t> </a:t>
            </a:r>
            <a:r>
              <a:rPr lang="ko-KR" altLang="en-US" sz="1000" dirty="0"/>
              <a:t>주</a:t>
            </a:r>
            <a:r>
              <a:rPr lang="en-US" altLang="ko-KR" sz="1000" dirty="0"/>
              <a:t> </a:t>
            </a:r>
            <a:r>
              <a:rPr lang="ko-KR" altLang="en-US" sz="1000" dirty="0"/>
              <a:t>사용자의 </a:t>
            </a:r>
            <a:r>
              <a:rPr lang="ko-KR" altLang="en-US" sz="1000" dirty="0" err="1"/>
              <a:t>니즈와원츠를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도출하는것입니다</a:t>
            </a:r>
            <a:r>
              <a:rPr lang="en-US" altLang="ko-KR" sz="1000" dirty="0"/>
              <a:t>. 10</a:t>
            </a:r>
            <a:r>
              <a:rPr lang="ko-KR" altLang="en-US" sz="1000" dirty="0"/>
              <a:t>주차에는 </a:t>
            </a:r>
            <a:r>
              <a:rPr lang="en-US" altLang="ko-KR" sz="1000" dirty="0"/>
              <a:t>9</a:t>
            </a:r>
            <a:r>
              <a:rPr lang="ko-KR" altLang="en-US" sz="1000" dirty="0"/>
              <a:t>주차에 알아낸 사용자들의 </a:t>
            </a:r>
            <a:r>
              <a:rPr lang="ko-KR" altLang="en-US" sz="1000" dirty="0" err="1"/>
              <a:t>니즈와원츠를</a:t>
            </a:r>
            <a:r>
              <a:rPr lang="ko-KR" altLang="en-US" sz="1000" dirty="0"/>
              <a:t> 기반으로 문제점 해결안을 도출하고 </a:t>
            </a:r>
            <a:r>
              <a:rPr lang="en-US" altLang="ko-KR" sz="1000" dirty="0"/>
              <a:t>11</a:t>
            </a:r>
            <a:r>
              <a:rPr lang="ko-KR" altLang="en-US" sz="1000" dirty="0"/>
              <a:t>주차에는 서비스흐름도를 작성합니다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r>
              <a:rPr lang="en-US" altLang="ko-KR" sz="1000" dirty="0"/>
              <a:t>12</a:t>
            </a:r>
            <a:r>
              <a:rPr lang="ko-KR" altLang="en-US" sz="1000" dirty="0"/>
              <a:t>주차에는 </a:t>
            </a:r>
            <a:r>
              <a:rPr lang="en-US" altLang="ko-KR" sz="1000" dirty="0"/>
              <a:t>pc,</a:t>
            </a:r>
            <a:r>
              <a:rPr lang="ko-KR" altLang="en-US" sz="1000" dirty="0"/>
              <a:t>모바일</a:t>
            </a:r>
            <a:r>
              <a:rPr lang="en-US" altLang="ko-KR" sz="1000" dirty="0"/>
              <a:t>,</a:t>
            </a:r>
            <a:r>
              <a:rPr lang="ko-KR" altLang="en-US" sz="1000" dirty="0" err="1"/>
              <a:t>테블릿</a:t>
            </a:r>
            <a:r>
              <a:rPr lang="ko-KR" altLang="en-US" sz="1000" dirty="0"/>
              <a:t> 각각의 와이어프레임을 작성</a:t>
            </a:r>
            <a:r>
              <a:rPr lang="en-US" altLang="ko-KR" sz="1000" dirty="0"/>
              <a:t>, 13</a:t>
            </a:r>
            <a:r>
              <a:rPr lang="ko-KR" altLang="en-US" sz="1000" dirty="0"/>
              <a:t>주차에는 </a:t>
            </a:r>
            <a:r>
              <a:rPr lang="en-US" altLang="ko-KR" sz="1000" dirty="0"/>
              <a:t>12</a:t>
            </a:r>
            <a:r>
              <a:rPr lang="ko-KR" altLang="en-US" sz="1000" dirty="0"/>
              <a:t>주차에 작성한 와이어프레임을 기반으로 스토리보드를 작성합니다</a:t>
            </a:r>
            <a:r>
              <a:rPr lang="en-US" altLang="ko-KR" sz="1000" dirty="0"/>
              <a:t>. 14</a:t>
            </a:r>
            <a:r>
              <a:rPr lang="ko-KR" altLang="en-US" sz="1000" dirty="0"/>
              <a:t>주차에는 </a:t>
            </a:r>
            <a:r>
              <a:rPr lang="en-US" altLang="ko-KR" sz="1000" dirty="0"/>
              <a:t>9</a:t>
            </a:r>
            <a:r>
              <a:rPr lang="ko-KR" altLang="en-US" sz="1000" dirty="0"/>
              <a:t>주차부터 </a:t>
            </a:r>
            <a:r>
              <a:rPr lang="en-US" altLang="ko-KR" sz="1000" dirty="0"/>
              <a:t>14</a:t>
            </a:r>
            <a:r>
              <a:rPr lang="ko-KR" altLang="en-US" sz="1000" dirty="0"/>
              <a:t>주차까지의 과정들을 최종검토하여 프로젝트의 목표와 알맞는지 수정합니다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r>
              <a:rPr lang="en-US" altLang="ko-KR" sz="1000" dirty="0"/>
              <a:t>15</a:t>
            </a:r>
            <a:r>
              <a:rPr lang="ko-KR" altLang="en-US" sz="1000" dirty="0"/>
              <a:t>주차에 최종결과물을 직무수행능력평가</a:t>
            </a:r>
            <a:r>
              <a:rPr lang="en-US" altLang="ko-KR" sz="1000" dirty="0"/>
              <a:t>2</a:t>
            </a:r>
            <a:r>
              <a:rPr lang="ko-KR" altLang="en-US" sz="1000" dirty="0"/>
              <a:t>로 제출하는 것까지가 일정입니다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저는 평소에 </a:t>
            </a:r>
            <a:r>
              <a:rPr lang="en-US" altLang="ko-KR" sz="1000" dirty="0"/>
              <a:t>‘</a:t>
            </a:r>
            <a:r>
              <a:rPr lang="ko-KR" altLang="en-US" sz="1000" dirty="0"/>
              <a:t>터치</a:t>
            </a:r>
            <a:r>
              <a:rPr lang="en-US" altLang="ko-KR" sz="1000" dirty="0" err="1"/>
              <a:t>ak</a:t>
            </a:r>
            <a:r>
              <a:rPr lang="ko-KR" altLang="en-US" sz="1000" dirty="0"/>
              <a:t>몰</a:t>
            </a:r>
            <a:r>
              <a:rPr lang="en-US" altLang="ko-KR" sz="1000" dirty="0"/>
              <a:t>’</a:t>
            </a:r>
            <a:r>
              <a:rPr lang="ko-KR" altLang="en-US" sz="1000" dirty="0"/>
              <a:t>이라는 어플리케이션을 자주 사용합니다 하지만 웹사이트로는 자주 사용하지않습니다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제가 사용하면서 느끼기에는 웹사이트의 네비게이션들이 한눈에 확 들어오지않고 </a:t>
            </a:r>
            <a:endParaRPr lang="en-US" altLang="ko-KR" sz="1000" dirty="0"/>
          </a:p>
          <a:p>
            <a:r>
              <a:rPr lang="ko-KR" altLang="en-US" sz="1000" dirty="0"/>
              <a:t>메인페이지에 들어갔을 때 여러가지 항목들이 많아 복잡하다고 느껴 웹사이트 사용을 꺼리게 되고</a:t>
            </a:r>
            <a:r>
              <a:rPr lang="en-US" altLang="ko-KR" sz="1000" dirty="0"/>
              <a:t>, </a:t>
            </a:r>
            <a:r>
              <a:rPr lang="ko-KR" altLang="en-US" sz="1000" dirty="0"/>
              <a:t>간편한 네비게이션으로 구성된 어플리케이션을 더 자주 사용하게 됐습니다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저처럼 백화점을 온라인으로 이용하시는 분들이 큰 화면이 장점인 </a:t>
            </a:r>
            <a:r>
              <a:rPr lang="en-US" altLang="ko-KR" sz="1000" dirty="0"/>
              <a:t>pc</a:t>
            </a:r>
            <a:r>
              <a:rPr lang="ko-KR" altLang="en-US" sz="1000" dirty="0"/>
              <a:t>로 편하게 </a:t>
            </a:r>
            <a:r>
              <a:rPr lang="en-US" altLang="ko-KR" sz="1000" dirty="0" err="1"/>
              <a:t>ak</a:t>
            </a:r>
            <a:r>
              <a:rPr lang="ko-KR" altLang="en-US" sz="1000" dirty="0"/>
              <a:t>몰 웹사이트에 들어가 쇼핑을 하셨으면 하고 </a:t>
            </a:r>
            <a:r>
              <a:rPr lang="en-US" altLang="ko-KR" sz="1000" dirty="0" err="1"/>
              <a:t>ak</a:t>
            </a:r>
            <a:r>
              <a:rPr lang="ko-KR" altLang="en-US" sz="1000" dirty="0"/>
              <a:t>몰을 주제로 선정하였습니다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책상에 앉아서 데스크리서치로 </a:t>
            </a:r>
            <a:r>
              <a:rPr lang="ko-KR" altLang="en-US" sz="1000" dirty="0">
                <a:solidFill>
                  <a:schemeClr val="accent1"/>
                </a:solidFill>
              </a:rPr>
              <a:t>설문조사</a:t>
            </a:r>
            <a:r>
              <a:rPr lang="ko-KR" altLang="en-US" sz="1000" dirty="0"/>
              <a:t>를 진행하였습니다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밑에 설문조사의 결과입니다</a:t>
            </a:r>
            <a:r>
              <a:rPr lang="en-US" altLang="ko-KR" sz="1000" dirty="0"/>
              <a:t>.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065100"/>
              </p:ext>
            </p:extLst>
          </p:nvPr>
        </p:nvGraphicFramePr>
        <p:xfrm>
          <a:off x="223868" y="3260489"/>
          <a:ext cx="31410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chemeClr val="accent1"/>
                          </a:solidFill>
                        </a:rPr>
                        <a:t>연령대가 어떻게 되시나요</a:t>
                      </a: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!?</a:t>
                      </a:r>
                      <a:r>
                        <a:rPr lang="ko-KR" altLang="en-US" sz="800" dirty="0">
                          <a:solidFill>
                            <a:schemeClr val="accent1"/>
                          </a:solidFill>
                        </a:rPr>
                        <a:t>시나요</a:t>
                      </a: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!? 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백화점 이용 시 온라인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오프라인 중 </a:t>
                      </a:r>
                      <a:r>
                        <a:rPr lang="ko-KR" altLang="en-US" sz="800" b="1" dirty="0" err="1">
                          <a:solidFill>
                            <a:schemeClr val="accent1"/>
                          </a:solidFill>
                        </a:rPr>
                        <a:t>어느것으로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chemeClr val="accent1"/>
                          </a:solidFill>
                        </a:rPr>
                        <a:t>이용하시나요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800" b="1" dirty="0"/>
                        <a:t>평소에 어느 백화점 웹사이트를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altLang="ko-KR" sz="800" b="1" dirty="0"/>
                        <a:t>AK </a:t>
                      </a:r>
                      <a:r>
                        <a:rPr lang="ko-KR" altLang="en-US" sz="800" b="1" dirty="0"/>
                        <a:t>몰을 사용 해 보신적이 있나요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몰을 이용하시는 이유가 무엇인가요</a:t>
                      </a:r>
                      <a:r>
                        <a:rPr lang="en-US" altLang="ko-KR" sz="800" b="1" dirty="0"/>
                        <a:t>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몰에서 주로 구매하시거나 구경하시는 물건은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이외의 백화점 사이트를 이용하신다면 </a:t>
                      </a:r>
                      <a:r>
                        <a:rPr lang="ko-KR" altLang="en-US" sz="800" b="1" dirty="0" err="1"/>
                        <a:t>그이유는</a:t>
                      </a:r>
                      <a:r>
                        <a:rPr lang="ko-KR" altLang="en-US" sz="800" b="1" dirty="0"/>
                        <a:t>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무엇인가요</a:t>
                      </a:r>
                      <a:r>
                        <a:rPr lang="en-US" altLang="ko-KR" sz="800" b="1" dirty="0"/>
                        <a:t>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웹사이트를 이용하시면서 </a:t>
                      </a:r>
                      <a:r>
                        <a:rPr lang="ko-KR" altLang="en-US" sz="800" b="1" dirty="0" err="1"/>
                        <a:t>불편한점이</a:t>
                      </a:r>
                      <a:r>
                        <a:rPr lang="ko-KR" altLang="en-US" sz="800" b="1" dirty="0"/>
                        <a:t> 있으셨다면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어떤점이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불편하셨나요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웹사이트의 기능 중 </a:t>
                      </a:r>
                      <a:r>
                        <a:rPr lang="en-US" altLang="ko-KR" sz="800" b="1" dirty="0"/>
                        <a:t>"</a:t>
                      </a:r>
                      <a:r>
                        <a:rPr lang="ko-KR" altLang="en-US" sz="800" b="1" dirty="0"/>
                        <a:t>추가됐으면 좋겠다</a:t>
                      </a:r>
                      <a:r>
                        <a:rPr lang="en-US" altLang="ko-KR" sz="800" b="1" dirty="0"/>
                        <a:t>." </a:t>
                      </a:r>
                      <a:r>
                        <a:rPr lang="ko-KR" altLang="en-US" sz="800" b="1" dirty="0"/>
                        <a:t>하는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기능은 무엇인가요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3828" y="2946424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문항</a:t>
            </a:r>
          </a:p>
        </p:txBody>
      </p:sp>
      <p:sp>
        <p:nvSpPr>
          <p:cNvPr id="9" name="Rectangle 8"/>
          <p:cNvSpPr/>
          <p:nvPr/>
        </p:nvSpPr>
        <p:spPr>
          <a:xfrm>
            <a:off x="3424202" y="2946424"/>
            <a:ext cx="4645240" cy="330490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0" tIns="47891" rIns="95780" bIns="47891" rtlCol="0" anchor="ctr"/>
          <a:lstStyle/>
          <a:p>
            <a:pPr lvl="0"/>
            <a:endParaRPr kumimoji="1" lang="ko-KR" altLang="en-US" sz="1200" b="1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868" y="238960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주제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51205" y="2362171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목적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5179" y="235651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대상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63890" y="2633927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결과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62419"/>
              </p:ext>
            </p:extLst>
          </p:nvPr>
        </p:nvGraphicFramePr>
        <p:xfrm>
          <a:off x="8245752" y="3379578"/>
          <a:ext cx="3529012" cy="203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설문조사에 응해주신 분들은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명이었습니다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백화점 이용 시 온라인과 오프라인 중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ko-KR" altLang="en-US" sz="800" baseline="0" dirty="0" err="1"/>
                        <a:t>어느것으로</a:t>
                      </a:r>
                      <a:r>
                        <a:rPr lang="ko-KR" altLang="en-US" sz="800" baseline="0" dirty="0"/>
                        <a:t> 이용하냐는 질문에는 </a:t>
                      </a:r>
                      <a:r>
                        <a:rPr lang="en-US" altLang="ko-KR" sz="800" baseline="0" dirty="0"/>
                        <a:t>13</a:t>
                      </a:r>
                      <a:r>
                        <a:rPr lang="ko-KR" altLang="en-US" sz="800" baseline="0" dirty="0"/>
                        <a:t>명은 온라인이나 웹사이트로 이용을 하고 </a:t>
                      </a:r>
                      <a:r>
                        <a:rPr lang="en-US" altLang="ko-KR" sz="800" baseline="0" dirty="0"/>
                        <a:t>19</a:t>
                      </a:r>
                      <a:r>
                        <a:rPr lang="ko-KR" altLang="en-US" sz="800" baseline="0" dirty="0"/>
                        <a:t>명은 오프라인으로 이용한다는 결과가 나왔습니다</a:t>
                      </a:r>
                      <a:r>
                        <a:rPr lang="en-US" altLang="ko-KR" sz="800" baseline="0" dirty="0"/>
                        <a:t>.</a:t>
                      </a:r>
                      <a:r>
                        <a:rPr lang="ko-KR" altLang="en-US" sz="800" baseline="0" dirty="0"/>
                        <a:t> 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175861" y="26878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결론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2918" y="2387706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Ak</a:t>
            </a:r>
            <a:r>
              <a:rPr lang="ko-KR" altLang="en-US" sz="1000" dirty="0"/>
              <a:t>몰 웹사이트 </a:t>
            </a:r>
            <a:r>
              <a:rPr lang="ko-KR" altLang="en-US" sz="1000" dirty="0" err="1"/>
              <a:t>리뉴얼</a:t>
            </a:r>
            <a:r>
              <a:rPr lang="ko-KR" altLang="en-US" sz="10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23043" y="2356511"/>
            <a:ext cx="35525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Ak</a:t>
            </a:r>
            <a:r>
              <a:rPr lang="ko-KR" altLang="en-US" sz="1000" dirty="0"/>
              <a:t>몰 웹사이트 사용자들의 </a:t>
            </a:r>
            <a:r>
              <a:rPr lang="ko-KR" altLang="en-US" sz="1000" dirty="0" err="1"/>
              <a:t>니즈와원츠를</a:t>
            </a:r>
            <a:r>
              <a:rPr lang="ko-KR" altLang="en-US" sz="1000" dirty="0"/>
              <a:t> 알아내기 위해서 </a:t>
            </a:r>
            <a:endParaRPr lang="en-US" altLang="ko-KR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9239119" y="2356510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백화점 웹사이트를 사용해본 사람</a:t>
            </a:r>
            <a:endParaRPr lang="en-US" altLang="ko-KR" sz="10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30196" t="23377" r="33922" b="12222"/>
          <a:stretch/>
        </p:blipFill>
        <p:spPr>
          <a:xfrm>
            <a:off x="3581400" y="3010593"/>
            <a:ext cx="3146477" cy="3176567"/>
          </a:xfrm>
          <a:prstGeom prst="rect">
            <a:avLst/>
          </a:prstGeom>
        </p:spPr>
      </p:pic>
      <p:sp>
        <p:nvSpPr>
          <p:cNvPr id="20" name="Rectangle 8"/>
          <p:cNvSpPr/>
          <p:nvPr/>
        </p:nvSpPr>
        <p:spPr>
          <a:xfrm>
            <a:off x="116062" y="2187285"/>
            <a:ext cx="11938192" cy="416906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0" tIns="47891" rIns="95780" bIns="47891" rtlCol="0" anchor="ctr"/>
          <a:lstStyle/>
          <a:p>
            <a:pPr lvl="0"/>
            <a:endParaRPr kumimoji="1" lang="ko-KR" altLang="en-US" sz="1200" b="1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6530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80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tablet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807" y="805593"/>
            <a:ext cx="6594231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12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메인화면</a:t>
            </a:r>
            <a:endParaRPr lang="ko-KR" altLang="en-US" sz="10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498635" y="857574"/>
            <a:ext cx="1636776" cy="302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200237" y="1354961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61017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82839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87491" y="17179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6351" y="171436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37367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41082" y="171436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35522" y="170572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29962" y="17006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8500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92051" y="172220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354196" y="1326474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17440" y="943427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279037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22019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91381" y="934631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40927" y="1231498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83910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25446" y="1221303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85602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205453" y="1389849"/>
            <a:ext cx="163060" cy="17233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1964182" y="2183239"/>
            <a:ext cx="4820443" cy="292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131340" y="5373161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624041" y="5342468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914926" y="5346522"/>
            <a:ext cx="1022842" cy="518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>
            <a:off x="6797766" y="5540215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오른쪽 화살표 63"/>
          <p:cNvSpPr/>
          <p:nvPr/>
        </p:nvSpPr>
        <p:spPr>
          <a:xfrm flipH="1">
            <a:off x="1810901" y="5564756"/>
            <a:ext cx="140670" cy="11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072379" y="2636906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>
            <a:off x="2135733" y="5379640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919319" y="5363172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641097" y="5333864"/>
            <a:ext cx="1022842" cy="518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7173487" y="5123502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035003" y="3687198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/>
          <p:cNvCxnSpPr/>
          <p:nvPr/>
        </p:nvCxnSpPr>
        <p:spPr>
          <a:xfrm>
            <a:off x="7035003" y="3687198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7035003" y="3073738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>
            <a:off x="7699754" y="3499630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flipH="1">
            <a:off x="7072379" y="3489993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>
            <a:off x="7035002" y="3092599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964182" y="2183239"/>
            <a:ext cx="4820444" cy="2927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5530737" y="4854070"/>
            <a:ext cx="1002323" cy="1846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>
            <a:off x="6348424" y="4920012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 flipH="1">
            <a:off x="5567376" y="4879386"/>
            <a:ext cx="152400" cy="13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968409" y="4886740"/>
            <a:ext cx="167053" cy="125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854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81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tablet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807" y="805593"/>
            <a:ext cx="6594231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13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498635" y="857574"/>
            <a:ext cx="1636776" cy="302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200237" y="1354961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61017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82839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87491" y="17179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6351" y="171436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37367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41082" y="171436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35522" y="170572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29962" y="17006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8500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92051" y="172220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354196" y="1326474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17440" y="943427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279037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22019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91381" y="934631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40927" y="1231498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83910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25446" y="1221303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85602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205453" y="1389849"/>
            <a:ext cx="163060" cy="17233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707506" y="2867604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084360" y="2867603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898656" y="305331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통합회원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29917" y="305784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간편회원</a:t>
            </a:r>
            <a:endParaRPr lang="en-US" altLang="ko-KR" dirty="0"/>
          </a:p>
          <a:p>
            <a:r>
              <a:rPr lang="ko-KR" altLang="en-US" dirty="0"/>
              <a:t>가입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07506" y="2137505"/>
            <a:ext cx="3867152" cy="55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631621" y="5315506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779610" y="4050160"/>
            <a:ext cx="219336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321905" y="4042259"/>
            <a:ext cx="2193879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856639" y="5315505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081657" y="5320029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2338896" y="2989410"/>
            <a:ext cx="509057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113641" y="2606403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214749" y="5092999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76265" y="3656695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/>
          <p:cNvCxnSpPr/>
          <p:nvPr/>
        </p:nvCxnSpPr>
        <p:spPr>
          <a:xfrm>
            <a:off x="7076265" y="3656695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076265" y="3043235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오른쪽 화살표 77"/>
          <p:cNvSpPr/>
          <p:nvPr/>
        </p:nvSpPr>
        <p:spPr>
          <a:xfrm>
            <a:off x="7741016" y="3469127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 flipH="1">
            <a:off x="7113641" y="345949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076264" y="306209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827419" y="2258567"/>
            <a:ext cx="3334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,</a:t>
            </a:r>
            <a:r>
              <a:rPr lang="ko-KR" altLang="en-US" sz="1500" dirty="0" err="1"/>
              <a:t>멤버스</a:t>
            </a:r>
            <a:r>
              <a:rPr lang="ko-KR" altLang="en-US" sz="1500" dirty="0"/>
              <a:t> 회원가입을 축하합니다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2" name="TextBox 81"/>
          <p:cNvSpPr txBox="1"/>
          <p:nvPr/>
        </p:nvSpPr>
        <p:spPr>
          <a:xfrm>
            <a:off x="2329612" y="4357111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3" name="TextBox 82"/>
          <p:cNvSpPr txBox="1"/>
          <p:nvPr/>
        </p:nvSpPr>
        <p:spPr>
          <a:xfrm>
            <a:off x="4791806" y="4425211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4" name="TextBox 83"/>
          <p:cNvSpPr txBox="1"/>
          <p:nvPr/>
        </p:nvSpPr>
        <p:spPr>
          <a:xfrm>
            <a:off x="2187360" y="5528181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ko-KR" altLang="en-US" sz="800" dirty="0"/>
              <a:t>등급별</a:t>
            </a:r>
            <a:r>
              <a:rPr lang="en-US" altLang="ko-KR" sz="800" dirty="0"/>
              <a:t> </a:t>
            </a:r>
            <a:r>
              <a:rPr lang="ko-KR" altLang="en-US" sz="800" dirty="0" err="1"/>
              <a:t>회원혜택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5848183" y="5492287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en-US" altLang="ko-KR" sz="800" dirty="0" err="1"/>
              <a:t>vvip</a:t>
            </a:r>
            <a:r>
              <a:rPr lang="en-US" altLang="ko-KR" sz="800" dirty="0"/>
              <a:t> </a:t>
            </a:r>
            <a:r>
              <a:rPr lang="ko-KR" altLang="en-US" sz="800" dirty="0" err="1"/>
              <a:t>회원혜택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4020177" y="5502325"/>
            <a:ext cx="10230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ko-KR" altLang="en-US" sz="800" dirty="0" err="1"/>
              <a:t>등급업</a:t>
            </a:r>
            <a:r>
              <a:rPr lang="ko-KR" altLang="en-US" sz="800" dirty="0"/>
              <a:t> 기준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76670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82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1042491" y="125381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tablet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1000058" y="151267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227485" y="97418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36747" y="109246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807" y="805593"/>
            <a:ext cx="6594231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14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498635" y="857574"/>
            <a:ext cx="1636776" cy="302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200237" y="1354961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61017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82839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87491" y="17179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6351" y="171436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37367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41082" y="171436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35522" y="170572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29962" y="17006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8500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92051" y="172220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354196" y="1326474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17440" y="943427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279037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22019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91381" y="934631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40927" y="1231498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83910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25446" y="1221303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85602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205453" y="1389849"/>
            <a:ext cx="163060" cy="17233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581093" y="2209538"/>
            <a:ext cx="4355353" cy="261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381226" y="4960596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381951" y="4960592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435039" y="4967326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496258" y="4988126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386544" y="4976184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2641710" y="4930526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798783" y="4930520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4671121" y="4930519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5746168" y="4914077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6664218" y="4900142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7" name="아래쪽 화살표 66"/>
          <p:cNvSpPr/>
          <p:nvPr/>
        </p:nvSpPr>
        <p:spPr>
          <a:xfrm>
            <a:off x="2439860" y="4661455"/>
            <a:ext cx="133270" cy="8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아래쪽 화살표 67"/>
          <p:cNvSpPr/>
          <p:nvPr/>
        </p:nvSpPr>
        <p:spPr>
          <a:xfrm flipV="1">
            <a:off x="2457856" y="2207108"/>
            <a:ext cx="130374" cy="124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 flipH="1">
            <a:off x="2440588" y="2241923"/>
            <a:ext cx="1" cy="239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412434" y="2195437"/>
            <a:ext cx="193190" cy="187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2440588" y="4623844"/>
            <a:ext cx="144988" cy="14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988591" y="2412037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7113641" y="2606403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214749" y="5092999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76265" y="3656695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/>
          <p:cNvCxnSpPr/>
          <p:nvPr/>
        </p:nvCxnSpPr>
        <p:spPr>
          <a:xfrm>
            <a:off x="7076265" y="3656695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076265" y="3043235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오른쪽 화살표 77"/>
          <p:cNvSpPr/>
          <p:nvPr/>
        </p:nvSpPr>
        <p:spPr>
          <a:xfrm>
            <a:off x="7741016" y="3469127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 flipH="1">
            <a:off x="7113641" y="345949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076264" y="306209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483386" y="2875179"/>
            <a:ext cx="825866" cy="582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1483385" y="302485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휴대폰인증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1494143" y="397918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아이핀인증</a:t>
            </a:r>
            <a:endParaRPr lang="ko-KR" altLang="en-US" sz="1000" dirty="0"/>
          </a:p>
        </p:txBody>
      </p:sp>
      <p:sp>
        <p:nvSpPr>
          <p:cNvPr id="84" name="직사각형 83"/>
          <p:cNvSpPr/>
          <p:nvPr/>
        </p:nvSpPr>
        <p:spPr>
          <a:xfrm>
            <a:off x="1483385" y="3828934"/>
            <a:ext cx="83662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5017216" y="1816713"/>
            <a:ext cx="1561043" cy="4009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136321" y="2235931"/>
            <a:ext cx="589085" cy="5743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857290" y="2249125"/>
            <a:ext cx="589085" cy="5743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5131284" y="2951827"/>
            <a:ext cx="589085" cy="5743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875877" y="2935115"/>
            <a:ext cx="589085" cy="5743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5170175" y="2418651"/>
            <a:ext cx="2936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kt</a:t>
            </a:r>
            <a:endParaRPr lang="ko-KR" altLang="en-US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5164415" y="3141070"/>
            <a:ext cx="34977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skt</a:t>
            </a:r>
            <a:endParaRPr lang="ko-KR" alt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5894254" y="2451356"/>
            <a:ext cx="3225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Lg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5889362" y="3154776"/>
            <a:ext cx="5693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알뜰폰</a:t>
            </a:r>
            <a:endParaRPr lang="ko-KR" altLang="en-US" sz="1000" dirty="0"/>
          </a:p>
        </p:txBody>
      </p:sp>
      <p:sp>
        <p:nvSpPr>
          <p:cNvPr id="94" name="직사각형 93"/>
          <p:cNvSpPr/>
          <p:nvPr/>
        </p:nvSpPr>
        <p:spPr>
          <a:xfrm>
            <a:off x="5155783" y="4682244"/>
            <a:ext cx="134815" cy="158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879270" y="4691977"/>
            <a:ext cx="134815" cy="158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5160179" y="5156636"/>
            <a:ext cx="134815" cy="158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883666" y="5166369"/>
            <a:ext cx="134815" cy="158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476854" y="5448937"/>
            <a:ext cx="390299" cy="287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129407" y="3703549"/>
            <a:ext cx="1316968" cy="817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5720369" y="3964528"/>
            <a:ext cx="6976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이용약관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245844" y="4694341"/>
            <a:ext cx="7008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 확인 시 체크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449108" y="549710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041978" y="1807349"/>
            <a:ext cx="6783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popup</a:t>
            </a:r>
            <a:endParaRPr lang="ko-KR" altLang="en-US" sz="1300" dirty="0"/>
          </a:p>
        </p:txBody>
      </p:sp>
      <p:cxnSp>
        <p:nvCxnSpPr>
          <p:cNvPr id="107" name="직선 연결선 106"/>
          <p:cNvCxnSpPr/>
          <p:nvPr/>
        </p:nvCxnSpPr>
        <p:spPr>
          <a:xfrm>
            <a:off x="5003208" y="2064643"/>
            <a:ext cx="1561043" cy="2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6001621" y="5444785"/>
            <a:ext cx="462020" cy="287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5973729" y="545905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950086" y="4706190"/>
            <a:ext cx="7008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 확인 시 체크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240804" y="5152944"/>
            <a:ext cx="7008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 확인 시 체크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950086" y="5171626"/>
            <a:ext cx="7008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 확인 시 체크</a:t>
            </a:r>
          </a:p>
        </p:txBody>
      </p:sp>
    </p:spTree>
    <p:extLst>
      <p:ext uri="{BB962C8B-B14F-4D97-AF65-F5344CB8AC3E}">
        <p14:creationId xmlns:p14="http://schemas.microsoft.com/office/powerpoint/2010/main" val="4268781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83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1042491" y="125381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tablet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1000058" y="151267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227485" y="97418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36747" y="109246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807" y="805593"/>
            <a:ext cx="6594231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15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498635" y="857574"/>
            <a:ext cx="1636776" cy="302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200237" y="1354961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61017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82839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87491" y="17179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6351" y="171436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37367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41082" y="171436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35522" y="170572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29962" y="17006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8500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92051" y="172220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354196" y="1326474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17440" y="943427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279037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22019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91381" y="934631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40927" y="1231498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83910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25446" y="1221303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85602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205453" y="1389849"/>
            <a:ext cx="163060" cy="17233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581093" y="2209538"/>
            <a:ext cx="4355353" cy="2612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381226" y="4960596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381951" y="4960592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435039" y="4967326"/>
            <a:ext cx="123775" cy="13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2641710" y="4930526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798783" y="4930520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4671121" y="4930519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6547913" y="4907249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7" name="아래쪽 화살표 66"/>
          <p:cNvSpPr/>
          <p:nvPr/>
        </p:nvSpPr>
        <p:spPr>
          <a:xfrm>
            <a:off x="2439860" y="4661455"/>
            <a:ext cx="133270" cy="8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아래쪽 화살표 67"/>
          <p:cNvSpPr/>
          <p:nvPr/>
        </p:nvSpPr>
        <p:spPr>
          <a:xfrm flipV="1">
            <a:off x="2457856" y="2207108"/>
            <a:ext cx="130374" cy="124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 flipH="1">
            <a:off x="2440588" y="2241923"/>
            <a:ext cx="1" cy="239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412434" y="2195437"/>
            <a:ext cx="193190" cy="187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2440588" y="4623844"/>
            <a:ext cx="144988" cy="14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988591" y="2412037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7113641" y="2606403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214749" y="5092999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76265" y="3656695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/>
          <p:cNvCxnSpPr/>
          <p:nvPr/>
        </p:nvCxnSpPr>
        <p:spPr>
          <a:xfrm>
            <a:off x="7076265" y="3656695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076265" y="3043235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오른쪽 화살표 77"/>
          <p:cNvSpPr/>
          <p:nvPr/>
        </p:nvSpPr>
        <p:spPr>
          <a:xfrm>
            <a:off x="7741016" y="3469127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 flipH="1">
            <a:off x="7113641" y="345949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076264" y="306209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483386" y="2875179"/>
            <a:ext cx="825866" cy="582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1483385" y="302485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휴대폰인증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1494143" y="397918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아이핀인증</a:t>
            </a:r>
            <a:endParaRPr lang="ko-KR" altLang="en-US" sz="1000" dirty="0"/>
          </a:p>
        </p:txBody>
      </p:sp>
      <p:sp>
        <p:nvSpPr>
          <p:cNvPr id="84" name="직사각형 83"/>
          <p:cNvSpPr/>
          <p:nvPr/>
        </p:nvSpPr>
        <p:spPr>
          <a:xfrm>
            <a:off x="1483385" y="3828934"/>
            <a:ext cx="83662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4000874" y="2131503"/>
            <a:ext cx="1561043" cy="2821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4460615" y="4599529"/>
            <a:ext cx="348943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4432723" y="463138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4986085" y="4211697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4956000" y="3874427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전송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4985333" y="3832103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4956000" y="4261280"/>
            <a:ext cx="539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인증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4096126" y="3867532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4090358" y="4233846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4687468" y="2403471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4086064" y="2394794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112656" y="2425431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083198" y="3024977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4053773" y="3074141"/>
            <a:ext cx="60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내국인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4108791" y="3860153"/>
            <a:ext cx="73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전화번호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073607" y="4240477"/>
            <a:ext cx="707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인증번호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4700649" y="2740116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4083515" y="2719072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/>
          <p:cNvSpPr txBox="1"/>
          <p:nvPr/>
        </p:nvSpPr>
        <p:spPr>
          <a:xfrm>
            <a:off x="4000874" y="2768056"/>
            <a:ext cx="692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생년월일</a:t>
            </a:r>
            <a:endParaRPr lang="ko-KR" altLang="en-US" sz="1000" dirty="0"/>
          </a:p>
        </p:txBody>
      </p:sp>
      <p:sp>
        <p:nvSpPr>
          <p:cNvPr id="132" name="직사각형 131"/>
          <p:cNvSpPr/>
          <p:nvPr/>
        </p:nvSpPr>
        <p:spPr>
          <a:xfrm>
            <a:off x="4094709" y="3388479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4096270" y="3437463"/>
            <a:ext cx="607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성별</a:t>
            </a:r>
          </a:p>
        </p:txBody>
      </p:sp>
      <p:cxnSp>
        <p:nvCxnSpPr>
          <p:cNvPr id="134" name="직선 연결선 133"/>
          <p:cNvCxnSpPr/>
          <p:nvPr/>
        </p:nvCxnSpPr>
        <p:spPr>
          <a:xfrm>
            <a:off x="4000874" y="2315327"/>
            <a:ext cx="1561043" cy="2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4137893" y="2077719"/>
            <a:ext cx="6783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popup</a:t>
            </a:r>
            <a:endParaRPr lang="ko-KR" altLang="en-US" sz="1300" dirty="0"/>
          </a:p>
        </p:txBody>
      </p:sp>
      <p:sp>
        <p:nvSpPr>
          <p:cNvPr id="136" name="직사각형 135"/>
          <p:cNvSpPr/>
          <p:nvPr/>
        </p:nvSpPr>
        <p:spPr>
          <a:xfrm>
            <a:off x="4644382" y="3049806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아래쪽 화살표 136"/>
          <p:cNvSpPr/>
          <p:nvPr/>
        </p:nvSpPr>
        <p:spPr>
          <a:xfrm>
            <a:off x="4696764" y="3123358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4956000" y="4609702"/>
            <a:ext cx="436615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928108" y="464155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4660476" y="3402587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아래쪽 화살표 140"/>
          <p:cNvSpPr/>
          <p:nvPr/>
        </p:nvSpPr>
        <p:spPr>
          <a:xfrm>
            <a:off x="4712858" y="3476139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5436478" y="4978266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6388602" y="4988542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/>
          <p:cNvSpPr txBox="1"/>
          <p:nvPr/>
        </p:nvSpPr>
        <p:spPr>
          <a:xfrm>
            <a:off x="5601368" y="4925029"/>
            <a:ext cx="45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82809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84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tablet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807" y="805593"/>
            <a:ext cx="6594231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16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498635" y="857574"/>
            <a:ext cx="1636776" cy="302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200237" y="1354961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61017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82839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87491" y="17179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6351" y="171436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37367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41082" y="171436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35522" y="170572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29962" y="17006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8500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92051" y="172220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354196" y="1326474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17440" y="943427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279037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22019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91381" y="934631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40927" y="1231498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83910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25446" y="1221303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85602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205453" y="1389849"/>
            <a:ext cx="163060" cy="17233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1958045" y="2168083"/>
            <a:ext cx="5076114" cy="333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365542" y="2370583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1980300" y="560188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234976" y="555282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0" name="직사각형 59"/>
          <p:cNvSpPr/>
          <p:nvPr/>
        </p:nvSpPr>
        <p:spPr>
          <a:xfrm>
            <a:off x="2942494" y="560188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3197170" y="5552824"/>
            <a:ext cx="17669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2" name="직사각형 61"/>
          <p:cNvSpPr/>
          <p:nvPr/>
        </p:nvSpPr>
        <p:spPr>
          <a:xfrm>
            <a:off x="3957593" y="5598844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305048" y="555282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4" name="직사각형 63"/>
          <p:cNvSpPr/>
          <p:nvPr/>
        </p:nvSpPr>
        <p:spPr>
          <a:xfrm>
            <a:off x="5155924" y="5591604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476142" y="5536320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6" name="직사각형 65"/>
          <p:cNvSpPr/>
          <p:nvPr/>
        </p:nvSpPr>
        <p:spPr>
          <a:xfrm>
            <a:off x="6108048" y="560188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362724" y="5552824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68" name="직사각형 67"/>
          <p:cNvSpPr/>
          <p:nvPr/>
        </p:nvSpPr>
        <p:spPr>
          <a:xfrm>
            <a:off x="3778194" y="5854832"/>
            <a:ext cx="492823" cy="216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3796079" y="585741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4694265" y="5860842"/>
            <a:ext cx="540791" cy="210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694265" y="58430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778865" y="2155540"/>
            <a:ext cx="175847" cy="202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>
            <a:off x="1799379" y="5264216"/>
            <a:ext cx="134815" cy="10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아래쪽 화살표 73"/>
          <p:cNvSpPr/>
          <p:nvPr/>
        </p:nvSpPr>
        <p:spPr>
          <a:xfrm flipV="1">
            <a:off x="1804929" y="2182554"/>
            <a:ext cx="131885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 flipH="1">
            <a:off x="1787660" y="2358040"/>
            <a:ext cx="1" cy="2927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787660" y="5237840"/>
            <a:ext cx="167052" cy="250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7140017" y="2606403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241125" y="5092999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102641" y="3656695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102641" y="3656695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102641" y="3043235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오른쪽 화살표 81"/>
          <p:cNvSpPr/>
          <p:nvPr/>
        </p:nvSpPr>
        <p:spPr>
          <a:xfrm>
            <a:off x="7767392" y="3469127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 flipH="1">
            <a:off x="7140017" y="345949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7102640" y="306209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18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85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tablet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807" y="805593"/>
            <a:ext cx="6594231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17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498635" y="857574"/>
            <a:ext cx="1636776" cy="302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200237" y="1354961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61017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82839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87491" y="17179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6351" y="171436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37367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41082" y="171436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35522" y="170572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29962" y="17006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8500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92051" y="172220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354196" y="1326474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17440" y="943427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279037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22019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91381" y="934631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40927" y="1231498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83910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25446" y="1221303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85602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205453" y="1389849"/>
            <a:ext cx="163060" cy="172332"/>
          </a:xfrm>
          <a:prstGeom prst="rect">
            <a:avLst/>
          </a:prstGeom>
        </p:spPr>
      </p:pic>
      <p:sp>
        <p:nvSpPr>
          <p:cNvPr id="77" name="타원 76"/>
          <p:cNvSpPr/>
          <p:nvPr/>
        </p:nvSpPr>
        <p:spPr>
          <a:xfrm>
            <a:off x="7104849" y="2606403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205957" y="5092999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067473" y="3656695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067473" y="3656695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067473" y="3043235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오른쪽 화살표 81"/>
          <p:cNvSpPr/>
          <p:nvPr/>
        </p:nvSpPr>
        <p:spPr>
          <a:xfrm>
            <a:off x="7732224" y="3469127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 flipH="1">
            <a:off x="7104849" y="345949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7067472" y="306209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716445" y="2484514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680169" y="2764943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680169" y="3011164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676001" y="3268004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 확인</a:t>
            </a:r>
          </a:p>
        </p:txBody>
      </p:sp>
      <p:sp>
        <p:nvSpPr>
          <p:cNvPr id="109" name="모서리가 둥근 직사각형 108"/>
          <p:cNvSpPr/>
          <p:nvPr/>
        </p:nvSpPr>
        <p:spPr bwMode="auto">
          <a:xfrm>
            <a:off x="4842447" y="3302605"/>
            <a:ext cx="507106" cy="148361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>
                <a:latin typeface="+mn-ea"/>
              </a:rPr>
              <a:t>일치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3690395" y="2558010"/>
            <a:ext cx="2012081" cy="123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3690394" y="2788043"/>
            <a:ext cx="2012081" cy="123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90396" y="3072572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90394" y="3302605"/>
            <a:ext cx="1152053" cy="151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2677231" y="3672599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생년월일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712477" y="3732443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677231" y="4001240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주소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712477" y="4061084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3369264" y="4667715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341372" y="469957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회원가입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4566978" y="4657965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4539086" y="468982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22" name="모서리가 둥근 직사각형 121"/>
          <p:cNvSpPr/>
          <p:nvPr/>
        </p:nvSpPr>
        <p:spPr bwMode="auto">
          <a:xfrm>
            <a:off x="5697402" y="2777823"/>
            <a:ext cx="751252" cy="142823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 err="1">
                <a:latin typeface="+mn-ea"/>
              </a:rPr>
              <a:t>중복확인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792051" y="2193051"/>
            <a:ext cx="5150778" cy="2899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123"/>
          <p:cNvSpPr/>
          <p:nvPr/>
        </p:nvSpPr>
        <p:spPr bwMode="auto">
          <a:xfrm>
            <a:off x="4881220" y="4024781"/>
            <a:ext cx="632227" cy="19913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>
                <a:latin typeface="+mn-ea"/>
              </a:rPr>
              <a:t>주소찾기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2280600" y="5801035"/>
            <a:ext cx="589053" cy="25677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페이스북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943630" y="5806615"/>
            <a:ext cx="589053" cy="25677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유튜브</a:t>
            </a: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3633964" y="5806615"/>
            <a:ext cx="589053" cy="25677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인스타그램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4868086" y="5821553"/>
            <a:ext cx="522646" cy="241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소비자피해보상보험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6354897" y="54339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6935526" y="5506582"/>
            <a:ext cx="553688" cy="1509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쇼핑몲정보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5517139" y="5828216"/>
            <a:ext cx="538707" cy="191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서비스가입사실확인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6348485" y="57094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1:1</a:t>
            </a:r>
            <a:r>
              <a:rPr lang="ko-KR" altLang="en-US" sz="800" dirty="0">
                <a:solidFill>
                  <a:schemeClr val="tx1"/>
                </a:solidFill>
              </a:rPr>
              <a:t>고객상담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6927330" y="5889698"/>
            <a:ext cx="570702" cy="119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사업자정보확인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6340289" y="5956365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문의전클릭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flipV="1">
            <a:off x="1362807" y="5404247"/>
            <a:ext cx="657936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4020381" y="5487881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입점문의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611419" y="5488566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개인정보처리방침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5220946" y="5488803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개인정보보호</a:t>
            </a:r>
            <a:r>
              <a:rPr lang="en-US" altLang="ko-KR" sz="700" dirty="0">
                <a:solidFill>
                  <a:schemeClr val="tx1"/>
                </a:solidFill>
              </a:rPr>
              <a:t>10</a:t>
            </a:r>
            <a:r>
              <a:rPr lang="ko-KR" altLang="en-US" sz="700" dirty="0">
                <a:solidFill>
                  <a:schemeClr val="tx1"/>
                </a:solidFill>
              </a:rPr>
              <a:t>계명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5829962" y="5480935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이메일무단수집거부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2220235" y="5496710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애경유통그룹소개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2819204" y="5487881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이용약관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3416294" y="5487881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제휴파트너쉽</a:t>
            </a:r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1415289" y="5852016"/>
            <a:ext cx="686631" cy="1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46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86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tablet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807" y="805593"/>
            <a:ext cx="6594231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18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sns</a:t>
            </a:r>
            <a:r>
              <a:rPr lang="ko-KR" altLang="en-US" sz="1000" dirty="0"/>
              <a:t> 회원가입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498635" y="857574"/>
            <a:ext cx="1636776" cy="302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200237" y="1354961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61017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82839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87491" y="17179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6351" y="171436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37367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41082" y="171436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35522" y="170572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29962" y="17006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8500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92051" y="172220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354196" y="1326474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17440" y="943427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279037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22019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91381" y="934631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40927" y="1231498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83910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25446" y="1221303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85602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205453" y="1389849"/>
            <a:ext cx="163060" cy="172332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5631621" y="5315506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779610" y="4050160"/>
            <a:ext cx="219336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321905" y="4042259"/>
            <a:ext cx="2193879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856639" y="5315505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081657" y="5320029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13641" y="2606403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214749" y="5092999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76265" y="3656695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/>
          <p:cNvCxnSpPr/>
          <p:nvPr/>
        </p:nvCxnSpPr>
        <p:spPr>
          <a:xfrm>
            <a:off x="7076265" y="3656695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076265" y="3043235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오른쪽 화살표 77"/>
          <p:cNvSpPr/>
          <p:nvPr/>
        </p:nvSpPr>
        <p:spPr>
          <a:xfrm>
            <a:off x="7741016" y="3469127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 flipH="1">
            <a:off x="7113641" y="345949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076264" y="306209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329612" y="4357111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3" name="TextBox 82"/>
          <p:cNvSpPr txBox="1"/>
          <p:nvPr/>
        </p:nvSpPr>
        <p:spPr>
          <a:xfrm>
            <a:off x="4791806" y="4425211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4" name="TextBox 83"/>
          <p:cNvSpPr txBox="1"/>
          <p:nvPr/>
        </p:nvSpPr>
        <p:spPr>
          <a:xfrm>
            <a:off x="2187360" y="5528181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ko-KR" altLang="en-US" sz="800" dirty="0"/>
              <a:t>등급별</a:t>
            </a:r>
            <a:r>
              <a:rPr lang="en-US" altLang="ko-KR" sz="800" dirty="0"/>
              <a:t> </a:t>
            </a:r>
            <a:r>
              <a:rPr lang="ko-KR" altLang="en-US" sz="800" dirty="0" err="1"/>
              <a:t>회원혜택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5848183" y="5492287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en-US" altLang="ko-KR" sz="800" dirty="0" err="1"/>
              <a:t>vvip</a:t>
            </a:r>
            <a:r>
              <a:rPr lang="en-US" altLang="ko-KR" sz="800" dirty="0"/>
              <a:t> </a:t>
            </a:r>
            <a:r>
              <a:rPr lang="ko-KR" altLang="en-US" sz="800" dirty="0" err="1"/>
              <a:t>회원혜택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4020177" y="5502325"/>
            <a:ext cx="10230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ko-KR" altLang="en-US" sz="800" dirty="0" err="1"/>
              <a:t>등급업</a:t>
            </a:r>
            <a:r>
              <a:rPr lang="ko-KR" altLang="en-US" sz="800" dirty="0"/>
              <a:t> 기준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85" name="직사각형 84"/>
          <p:cNvSpPr/>
          <p:nvPr/>
        </p:nvSpPr>
        <p:spPr>
          <a:xfrm>
            <a:off x="3736089" y="2222317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3753661" y="3441273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3927239" y="2408026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917621" y="3497335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39171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87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tablet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807" y="805593"/>
            <a:ext cx="6594231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sns</a:t>
            </a:r>
            <a:r>
              <a:rPr lang="ko-KR" altLang="en-US" sz="1000" dirty="0"/>
              <a:t> 회원가입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498635" y="857574"/>
            <a:ext cx="1636776" cy="302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200237" y="1354961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61017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82839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87491" y="17179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6351" y="171436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37367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41082" y="171436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35522" y="170572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29962" y="17006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8500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92051" y="172220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354196" y="1326474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17440" y="943427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279037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22019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91381" y="934631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40927" y="1231498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83910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25446" y="1221303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85602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205453" y="1389849"/>
            <a:ext cx="163060" cy="172332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5631621" y="5315506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779610" y="4050160"/>
            <a:ext cx="2193362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321905" y="4042259"/>
            <a:ext cx="2193879" cy="1029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856639" y="5315505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081657" y="5320029"/>
            <a:ext cx="1502599" cy="58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13641" y="2606403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214749" y="5092999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76265" y="3656695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/>
          <p:cNvCxnSpPr/>
          <p:nvPr/>
        </p:nvCxnSpPr>
        <p:spPr>
          <a:xfrm>
            <a:off x="7076265" y="3656695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076265" y="3043235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오른쪽 화살표 77"/>
          <p:cNvSpPr/>
          <p:nvPr/>
        </p:nvSpPr>
        <p:spPr>
          <a:xfrm>
            <a:off x="7741016" y="3469127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 flipH="1">
            <a:off x="7113641" y="345949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076264" y="306209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329612" y="4357111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3" name="TextBox 82"/>
          <p:cNvSpPr txBox="1"/>
          <p:nvPr/>
        </p:nvSpPr>
        <p:spPr>
          <a:xfrm>
            <a:off x="4791806" y="4425211"/>
            <a:ext cx="2206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/>
              <a:t>Ak</a:t>
            </a:r>
            <a:r>
              <a:rPr lang="ko-KR" altLang="en-US" sz="1500" dirty="0"/>
              <a:t>몰</a:t>
            </a:r>
            <a:r>
              <a:rPr lang="en-US" altLang="ko-KR" sz="1500" dirty="0"/>
              <a:t> </a:t>
            </a:r>
            <a:r>
              <a:rPr lang="ko-KR" altLang="en-US" sz="1500" dirty="0"/>
              <a:t>회원가입 시 혜택</a:t>
            </a:r>
            <a:r>
              <a:rPr lang="en-US" altLang="ko-KR" sz="1500" dirty="0"/>
              <a:t>!</a:t>
            </a:r>
            <a:endParaRPr lang="ko-KR" altLang="en-US" sz="1500" dirty="0"/>
          </a:p>
        </p:txBody>
      </p:sp>
      <p:sp>
        <p:nvSpPr>
          <p:cNvPr id="84" name="TextBox 83"/>
          <p:cNvSpPr txBox="1"/>
          <p:nvPr/>
        </p:nvSpPr>
        <p:spPr>
          <a:xfrm>
            <a:off x="2187360" y="5528181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ko-KR" altLang="en-US" sz="800" dirty="0"/>
              <a:t>등급별</a:t>
            </a:r>
            <a:r>
              <a:rPr lang="en-US" altLang="ko-KR" sz="800" dirty="0"/>
              <a:t> </a:t>
            </a:r>
            <a:r>
              <a:rPr lang="ko-KR" altLang="en-US" sz="800" dirty="0" err="1"/>
              <a:t>회원혜택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5848183" y="5492287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en-US" altLang="ko-KR" sz="800" dirty="0" err="1"/>
              <a:t>vvip</a:t>
            </a:r>
            <a:r>
              <a:rPr lang="en-US" altLang="ko-KR" sz="800" dirty="0"/>
              <a:t> </a:t>
            </a:r>
            <a:r>
              <a:rPr lang="ko-KR" altLang="en-US" sz="800" dirty="0" err="1"/>
              <a:t>회원혜택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4020177" y="5502325"/>
            <a:ext cx="10230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/>
              <a:t>Ak</a:t>
            </a:r>
            <a:r>
              <a:rPr lang="ko-KR" altLang="en-US" sz="800" dirty="0"/>
              <a:t>몰</a:t>
            </a:r>
            <a:r>
              <a:rPr lang="en-US" altLang="ko-KR" sz="800" dirty="0"/>
              <a:t> </a:t>
            </a:r>
            <a:r>
              <a:rPr lang="ko-KR" altLang="en-US" sz="800" dirty="0" err="1"/>
              <a:t>등급업</a:t>
            </a:r>
            <a:r>
              <a:rPr lang="ko-KR" altLang="en-US" sz="800" dirty="0"/>
              <a:t> 기준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85" name="직사각형 84"/>
          <p:cNvSpPr/>
          <p:nvPr/>
        </p:nvSpPr>
        <p:spPr>
          <a:xfrm>
            <a:off x="3736089" y="2222317"/>
            <a:ext cx="1490297" cy="94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3753661" y="3441273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3927239" y="2408026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917621" y="3497335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sp>
        <p:nvSpPr>
          <p:cNvPr id="90" name="직사각형 89"/>
          <p:cNvSpPr/>
          <p:nvPr/>
        </p:nvSpPr>
        <p:spPr>
          <a:xfrm>
            <a:off x="2402160" y="1558579"/>
            <a:ext cx="4947138" cy="4353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/>
          <p:cNvCxnSpPr/>
          <p:nvPr/>
        </p:nvCxnSpPr>
        <p:spPr>
          <a:xfrm>
            <a:off x="2402160" y="1867163"/>
            <a:ext cx="4947138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495294" y="149783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510879" y="216252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180929" y="3343711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180929" y="3589932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026692" y="4505735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998800" y="45375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5224406" y="4495985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5196514" y="452784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046109" y="3393611"/>
            <a:ext cx="2019352" cy="79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4036207" y="3669989"/>
            <a:ext cx="2019352" cy="79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196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88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tablet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2807" y="805593"/>
            <a:ext cx="6594231" cy="5363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sns</a:t>
            </a:r>
            <a:r>
              <a:rPr lang="ko-KR" altLang="en-US" sz="1000" dirty="0"/>
              <a:t> 회원가입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498635" y="857574"/>
            <a:ext cx="1636776" cy="30215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200237" y="1354961"/>
            <a:ext cx="203444" cy="2072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61017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앱 다운로드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82839" y="894044"/>
            <a:ext cx="640903" cy="253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즐겨찾기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87491" y="17179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6351" y="171436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37367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41082" y="1714364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35522" y="1705724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문화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이벤트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29962" y="170062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행사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카드뉴스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8500" y="170778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픽업서비스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792051" y="1722209"/>
            <a:ext cx="674077" cy="268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354196" y="1326474"/>
            <a:ext cx="1804540" cy="251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17440" y="943427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주문배송조회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279037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회원혜택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22019" y="933940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1:1</a:t>
            </a:r>
            <a:r>
              <a:rPr lang="ko-KR" altLang="en-US" sz="7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91381" y="934631"/>
            <a:ext cx="466921" cy="22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40927" y="1231498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83910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825446" y="1221303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85602" y="1240862"/>
            <a:ext cx="453256" cy="228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장바구니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r="21134" b="-19073"/>
          <a:stretch/>
        </p:blipFill>
        <p:spPr>
          <a:xfrm>
            <a:off x="5205453" y="1389849"/>
            <a:ext cx="163060" cy="172332"/>
          </a:xfrm>
          <a:prstGeom prst="rect">
            <a:avLst/>
          </a:prstGeom>
        </p:spPr>
      </p:pic>
      <p:sp>
        <p:nvSpPr>
          <p:cNvPr id="73" name="타원 72"/>
          <p:cNvSpPr/>
          <p:nvPr/>
        </p:nvSpPr>
        <p:spPr>
          <a:xfrm>
            <a:off x="7113641" y="2606403"/>
            <a:ext cx="326168" cy="326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214749" y="5092999"/>
            <a:ext cx="489437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76265" y="3656695"/>
            <a:ext cx="786182" cy="133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/>
          <p:cNvCxnSpPr/>
          <p:nvPr/>
        </p:nvCxnSpPr>
        <p:spPr>
          <a:xfrm>
            <a:off x="7076265" y="3656695"/>
            <a:ext cx="786182" cy="133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076265" y="3043235"/>
            <a:ext cx="786182" cy="578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오른쪽 화살표 77"/>
          <p:cNvSpPr/>
          <p:nvPr/>
        </p:nvSpPr>
        <p:spPr>
          <a:xfrm>
            <a:off x="7741016" y="3469127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 flipH="1">
            <a:off x="7113641" y="3459490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076264" y="3062096"/>
            <a:ext cx="786182" cy="57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508472" y="2294865"/>
            <a:ext cx="22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r>
              <a:rPr lang="ko-KR" altLang="en-US" dirty="0"/>
              <a:t>이용약관동의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2229936" y="4762012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3821343" y="475398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5424474" y="475398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2617130" y="4718029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220261" y="4710000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644746" y="4666027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~~~</a:t>
            </a:r>
            <a:endParaRPr lang="ko-KR" altLang="en-US" sz="1000" dirty="0"/>
          </a:p>
        </p:txBody>
      </p:sp>
      <p:sp>
        <p:nvSpPr>
          <p:cNvPr id="109" name="직사각형 108"/>
          <p:cNvSpPr/>
          <p:nvPr/>
        </p:nvSpPr>
        <p:spPr>
          <a:xfrm>
            <a:off x="1818618" y="4517476"/>
            <a:ext cx="173832" cy="165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아래쪽 화살표 109"/>
          <p:cNvSpPr/>
          <p:nvPr/>
        </p:nvSpPr>
        <p:spPr>
          <a:xfrm>
            <a:off x="1839132" y="4584115"/>
            <a:ext cx="133270" cy="8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아래쪽 화살표 110"/>
          <p:cNvSpPr/>
          <p:nvPr/>
        </p:nvSpPr>
        <p:spPr>
          <a:xfrm flipV="1">
            <a:off x="1844682" y="2260050"/>
            <a:ext cx="130374" cy="124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 flipH="1">
            <a:off x="1827414" y="2294865"/>
            <a:ext cx="1" cy="239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672638" y="5012950"/>
            <a:ext cx="434285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5644746" y="504480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6507290" y="5003200"/>
            <a:ext cx="434285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6511153" y="504480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992450" y="2244239"/>
            <a:ext cx="4950379" cy="2449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1799260" y="2248379"/>
            <a:ext cx="193190" cy="187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1439889" y="5539235"/>
            <a:ext cx="707751" cy="4908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>
            <a:off x="2280600" y="5801035"/>
            <a:ext cx="589053" cy="25677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페이스북</a:t>
            </a: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2943630" y="5806615"/>
            <a:ext cx="589053" cy="25677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유튜브</a:t>
            </a:r>
          </a:p>
        </p:txBody>
      </p:sp>
      <p:sp>
        <p:nvSpPr>
          <p:cNvPr id="122" name="모서리가 둥근 직사각형 121"/>
          <p:cNvSpPr/>
          <p:nvPr/>
        </p:nvSpPr>
        <p:spPr bwMode="auto">
          <a:xfrm>
            <a:off x="3633964" y="5806615"/>
            <a:ext cx="589053" cy="25677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인스타그램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868086" y="5821553"/>
            <a:ext cx="522646" cy="241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소비자피해보상보험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6354897" y="5433911"/>
            <a:ext cx="533400" cy="190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6935526" y="5506582"/>
            <a:ext cx="553688" cy="1509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쇼핑몲정보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517139" y="5828216"/>
            <a:ext cx="538707" cy="191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서비스가입사실확인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6348485" y="5709460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1:1</a:t>
            </a:r>
            <a:r>
              <a:rPr lang="ko-KR" altLang="en-US" sz="800" dirty="0">
                <a:solidFill>
                  <a:schemeClr val="tx1"/>
                </a:solidFill>
              </a:rPr>
              <a:t>고객상담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6927330" y="5889698"/>
            <a:ext cx="570702" cy="119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사업자정보확인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6340289" y="5956365"/>
            <a:ext cx="549791" cy="150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문의전클릭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 flipV="1">
            <a:off x="1362807" y="5404247"/>
            <a:ext cx="657936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4020381" y="5487881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입점문의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611419" y="5488566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개인정보처리방침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5220946" y="5488803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개인정보보호</a:t>
            </a:r>
            <a:r>
              <a:rPr lang="en-US" altLang="ko-KR" sz="700" dirty="0">
                <a:solidFill>
                  <a:schemeClr val="tx1"/>
                </a:solidFill>
              </a:rPr>
              <a:t>10</a:t>
            </a:r>
            <a:r>
              <a:rPr lang="ko-KR" altLang="en-US" sz="700" dirty="0">
                <a:solidFill>
                  <a:schemeClr val="tx1"/>
                </a:solidFill>
              </a:rPr>
              <a:t>계명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829962" y="5480935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이메일무단수집거부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2220235" y="5496710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애경유통그룹소개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2819204" y="5487881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이용약관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3416294" y="5487881"/>
            <a:ext cx="495187" cy="190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제휴파트너쉽</a:t>
            </a:r>
          </a:p>
        </p:txBody>
      </p:sp>
    </p:spTree>
    <p:extLst>
      <p:ext uri="{BB962C8B-B14F-4D97-AF65-F5344CB8AC3E}">
        <p14:creationId xmlns:p14="http://schemas.microsoft.com/office/powerpoint/2010/main" val="11697184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89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mobile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21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메인화면</a:t>
            </a:r>
            <a:endParaRPr lang="ko-KR" altLang="en-US" sz="1000" dirty="0"/>
          </a:p>
        </p:txBody>
      </p:sp>
      <p:cxnSp>
        <p:nvCxnSpPr>
          <p:cNvPr id="243" name="직선 연결선 242"/>
          <p:cNvCxnSpPr/>
          <p:nvPr/>
        </p:nvCxnSpPr>
        <p:spPr>
          <a:xfrm>
            <a:off x="3519533" y="5152459"/>
            <a:ext cx="2799663" cy="855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직사각형 243"/>
          <p:cNvSpPr/>
          <p:nvPr/>
        </p:nvSpPr>
        <p:spPr>
          <a:xfrm>
            <a:off x="3507589" y="872842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/>
          <p:cNvSpPr/>
          <p:nvPr/>
        </p:nvSpPr>
        <p:spPr>
          <a:xfrm>
            <a:off x="3618968" y="167640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4310847" y="167640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5076729" y="1667447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5799136" y="1676087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3519533" y="5731135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251" name="모서리가 둥근 직사각형 250"/>
          <p:cNvSpPr/>
          <p:nvPr/>
        </p:nvSpPr>
        <p:spPr bwMode="auto">
          <a:xfrm>
            <a:off x="5430076" y="1150128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252" name="직사각형 251"/>
          <p:cNvSpPr/>
          <p:nvPr/>
        </p:nvSpPr>
        <p:spPr>
          <a:xfrm>
            <a:off x="4363464" y="1150128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/>
          <p:cNvSpPr/>
          <p:nvPr/>
        </p:nvSpPr>
        <p:spPr>
          <a:xfrm>
            <a:off x="5993446" y="1100975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254" name="오른쪽 화살표 253"/>
          <p:cNvSpPr/>
          <p:nvPr/>
        </p:nvSpPr>
        <p:spPr>
          <a:xfrm flipH="1">
            <a:off x="3519533" y="1758666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오른쪽 화살표 254"/>
          <p:cNvSpPr/>
          <p:nvPr/>
        </p:nvSpPr>
        <p:spPr>
          <a:xfrm>
            <a:off x="6228732" y="1746726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/>
          <p:cNvSpPr/>
          <p:nvPr/>
        </p:nvSpPr>
        <p:spPr>
          <a:xfrm>
            <a:off x="4282131" y="5731135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5045829" y="5731135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5804112" y="5734925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3507589" y="2068131"/>
            <a:ext cx="2819568" cy="782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/>
          <p:cNvSpPr/>
          <p:nvPr/>
        </p:nvSpPr>
        <p:spPr>
          <a:xfrm>
            <a:off x="3501474" y="2979338"/>
            <a:ext cx="2819568" cy="1506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1" name="직선 연결선 260"/>
          <p:cNvCxnSpPr/>
          <p:nvPr/>
        </p:nvCxnSpPr>
        <p:spPr>
          <a:xfrm>
            <a:off x="3519533" y="2068131"/>
            <a:ext cx="2807624" cy="757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3519533" y="2988293"/>
            <a:ext cx="2807624" cy="1497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모서리가 둥근 직사각형 262"/>
          <p:cNvSpPr/>
          <p:nvPr/>
        </p:nvSpPr>
        <p:spPr>
          <a:xfrm>
            <a:off x="5261425" y="4218967"/>
            <a:ext cx="1002323" cy="1846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오른쪽 화살표 263"/>
          <p:cNvSpPr/>
          <p:nvPr/>
        </p:nvSpPr>
        <p:spPr>
          <a:xfrm>
            <a:off x="6079112" y="4284909"/>
            <a:ext cx="108438" cy="9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오른쪽 화살표 264"/>
          <p:cNvSpPr/>
          <p:nvPr/>
        </p:nvSpPr>
        <p:spPr>
          <a:xfrm flipH="1">
            <a:off x="5298064" y="4244283"/>
            <a:ext cx="152400" cy="13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/>
          <p:cNvSpPr/>
          <p:nvPr/>
        </p:nvSpPr>
        <p:spPr>
          <a:xfrm>
            <a:off x="5595533" y="4248758"/>
            <a:ext cx="140677" cy="93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/>
          <p:cNvSpPr/>
          <p:nvPr/>
        </p:nvSpPr>
        <p:spPr>
          <a:xfrm>
            <a:off x="3554701" y="4612763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/>
          <p:cNvSpPr/>
          <p:nvPr/>
        </p:nvSpPr>
        <p:spPr>
          <a:xfrm>
            <a:off x="4504442" y="4601497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직사각형 268"/>
          <p:cNvSpPr/>
          <p:nvPr/>
        </p:nvSpPr>
        <p:spPr>
          <a:xfrm>
            <a:off x="5448222" y="4596550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70" name="직선 연결선 269"/>
          <p:cNvCxnSpPr/>
          <p:nvPr/>
        </p:nvCxnSpPr>
        <p:spPr>
          <a:xfrm>
            <a:off x="3554701" y="4626142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/>
          <p:nvPr/>
        </p:nvCxnSpPr>
        <p:spPr>
          <a:xfrm>
            <a:off x="4514822" y="4638054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5437810" y="4611346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/>
          <p:cNvSpPr/>
          <p:nvPr/>
        </p:nvSpPr>
        <p:spPr>
          <a:xfrm>
            <a:off x="3507713" y="5153608"/>
            <a:ext cx="2816691" cy="854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/>
          <p:cNvSpPr/>
          <p:nvPr/>
        </p:nvSpPr>
        <p:spPr>
          <a:xfrm>
            <a:off x="5869259" y="4999600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/>
          <p:cNvSpPr/>
          <p:nvPr/>
        </p:nvSpPr>
        <p:spPr>
          <a:xfrm>
            <a:off x="5802831" y="5413584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76" name="그림 27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581400" y="1218899"/>
            <a:ext cx="686631" cy="1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3675185" y="1838594"/>
            <a:ext cx="4498666" cy="443507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0" tIns="47891" rIns="95780" bIns="47891" rtlCol="0" anchor="ctr"/>
          <a:lstStyle/>
          <a:p>
            <a:pPr lvl="0"/>
            <a:endParaRPr kumimoji="1" lang="ko-KR" altLang="en-US" sz="1200" b="1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88" y="9732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주제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127448" y="1219200"/>
            <a:ext cx="28444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3863" y="973230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목적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142368" y="1219200"/>
            <a:ext cx="2715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17048" y="95270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대상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035358" y="1219200"/>
            <a:ext cx="27137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8611" y="1468434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결과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99040"/>
              </p:ext>
            </p:extLst>
          </p:nvPr>
        </p:nvGraphicFramePr>
        <p:xfrm>
          <a:off x="8350161" y="1918261"/>
          <a:ext cx="3529012" cy="2825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Ak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몰의 인지도를 확인하기위해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타사백화점의 사용 비율도 같이 알아보았습니다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여러백화점을 이용하시는 분들이 있을 것 같아 중복가능으로 설문지 작성했습니다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신세계몰</a:t>
                      </a:r>
                      <a:r>
                        <a:rPr lang="en-US" altLang="ko-KR" sz="800" dirty="0"/>
                        <a:t>17</a:t>
                      </a:r>
                      <a:r>
                        <a:rPr lang="ko-KR" altLang="en-US" sz="800" dirty="0"/>
                        <a:t>표로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위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롯데홈쇼핑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14</a:t>
                      </a:r>
                      <a:r>
                        <a:rPr lang="ko-KR" altLang="en-US" sz="800" dirty="0"/>
                        <a:t>표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위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 err="1"/>
                        <a:t>현대몰과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 err="1"/>
                        <a:t>ak</a:t>
                      </a:r>
                      <a:r>
                        <a:rPr lang="ko-KR" altLang="en-US" sz="800" dirty="0"/>
                        <a:t>몰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 err="1"/>
                        <a:t>표로동점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위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ko-KR" altLang="en-US" sz="800" dirty="0" err="1"/>
                        <a:t>갤러리아몰은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표로 </a:t>
                      </a:r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위입니다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Ak</a:t>
                      </a:r>
                      <a:r>
                        <a:rPr lang="ko-KR" altLang="en-US" sz="800" dirty="0"/>
                        <a:t>몰을 사용해보신적 있냐는 설문문항에서 </a:t>
                      </a:r>
                      <a:r>
                        <a:rPr lang="en-US" altLang="ko-KR" sz="800" dirty="0"/>
                        <a:t>“</a:t>
                      </a:r>
                      <a:r>
                        <a:rPr lang="ko-KR" altLang="en-US" sz="800" dirty="0"/>
                        <a:t>있다</a:t>
                      </a:r>
                      <a:r>
                        <a:rPr lang="en-US" altLang="ko-KR" sz="800" dirty="0"/>
                        <a:t>”</a:t>
                      </a:r>
                      <a:r>
                        <a:rPr lang="ko-KR" altLang="en-US" sz="800" dirty="0"/>
                        <a:t>가 </a:t>
                      </a:r>
                      <a:r>
                        <a:rPr lang="en-US" altLang="ko-KR" sz="800" dirty="0"/>
                        <a:t>21</a:t>
                      </a:r>
                      <a:r>
                        <a:rPr lang="ko-KR" altLang="en-US" sz="800" dirty="0"/>
                        <a:t>표 </a:t>
                      </a:r>
                      <a:r>
                        <a:rPr lang="en-US" altLang="ko-KR" sz="800" dirty="0"/>
                        <a:t>“</a:t>
                      </a:r>
                      <a:r>
                        <a:rPr lang="ko-KR" altLang="en-US" sz="800" dirty="0"/>
                        <a:t>아니오</a:t>
                      </a:r>
                      <a:r>
                        <a:rPr lang="en-US" altLang="ko-KR" sz="800" dirty="0"/>
                        <a:t>”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표 </a:t>
                      </a:r>
                      <a:r>
                        <a:rPr lang="en-US" altLang="ko-KR" sz="800" dirty="0"/>
                        <a:t>“</a:t>
                      </a:r>
                      <a:r>
                        <a:rPr lang="ko-KR" altLang="en-US" sz="800" dirty="0"/>
                        <a:t>그게 뭔지 모른다</a:t>
                      </a:r>
                      <a:r>
                        <a:rPr lang="en-US" altLang="ko-KR" sz="800" dirty="0"/>
                        <a:t>”</a:t>
                      </a:r>
                      <a:r>
                        <a:rPr lang="ko-KR" altLang="en-US" sz="800" dirty="0"/>
                        <a:t>가 </a:t>
                      </a:r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표입니다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en-US" altLang="ko-KR" sz="800" dirty="0" err="1"/>
                        <a:t>Akmall</a:t>
                      </a:r>
                      <a:r>
                        <a:rPr lang="ko-KR" altLang="en-US" sz="800" dirty="0"/>
                        <a:t>이 뭔지 </a:t>
                      </a:r>
                      <a:r>
                        <a:rPr lang="ko-KR" altLang="en-US" sz="800" dirty="0" err="1"/>
                        <a:t>모른다는분이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명 있네요</a:t>
                      </a:r>
                      <a:r>
                        <a:rPr lang="en-US" altLang="ko-KR" sz="800" dirty="0"/>
                        <a:t>!</a:t>
                      </a:r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2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71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학번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7845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24088" y="4398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이름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2651448" y="685800"/>
            <a:ext cx="11349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18583" y="144399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결론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919" y="326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21961101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51448" y="316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정재희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8974" y="971306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Ak</a:t>
            </a:r>
            <a:r>
              <a:rPr lang="ko-KR" altLang="en-US" sz="1000" dirty="0"/>
              <a:t>몰 웹사이트 </a:t>
            </a:r>
            <a:r>
              <a:rPr lang="ko-KR" altLang="en-US" sz="1000" dirty="0" err="1"/>
              <a:t>리뉴얼</a:t>
            </a:r>
            <a:r>
              <a:rPr lang="ko-KR" altLang="en-US" sz="10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7153" y="971305"/>
            <a:ext cx="35525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Ak</a:t>
            </a:r>
            <a:r>
              <a:rPr lang="ko-KR" altLang="en-US" sz="1000" dirty="0"/>
              <a:t>몰 웹사이트 사용자들의 </a:t>
            </a:r>
            <a:r>
              <a:rPr lang="ko-KR" altLang="en-US" sz="1000" dirty="0" err="1"/>
              <a:t>니즈와원츠를</a:t>
            </a:r>
            <a:r>
              <a:rPr lang="ko-KR" altLang="en-US" sz="1000" dirty="0"/>
              <a:t> 알아내기 위해서 </a:t>
            </a:r>
            <a:endParaRPr lang="en-US" altLang="ko-KR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4886" y="956650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백화점 웹사이트를 사용해본 사람</a:t>
            </a:r>
            <a:endParaRPr lang="en-US" altLang="ko-KR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0882" t="22941" r="32990" b="9347"/>
          <a:stretch/>
        </p:blipFill>
        <p:spPr>
          <a:xfrm>
            <a:off x="3971925" y="1890381"/>
            <a:ext cx="4108517" cy="4331504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019893"/>
              </p:ext>
            </p:extLst>
          </p:nvPr>
        </p:nvGraphicFramePr>
        <p:xfrm>
          <a:off x="215075" y="2504351"/>
          <a:ext cx="314105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연령대가 어떻게 되시나요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!?</a:t>
                      </a:r>
                      <a:r>
                        <a:rPr lang="ko-KR" altLang="en-US" sz="800" dirty="0"/>
                        <a:t>시나요</a:t>
                      </a:r>
                      <a:r>
                        <a:rPr lang="en-US" altLang="ko-KR" sz="800" dirty="0"/>
                        <a:t>!?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b="1" dirty="0"/>
                        <a:t>백화점 이용 시 온라인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오프라인 중 </a:t>
                      </a:r>
                      <a:r>
                        <a:rPr lang="ko-KR" altLang="en-US" sz="800" b="1" dirty="0" err="1"/>
                        <a:t>어느것으로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이용하시나요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평소에 어느 백화점 웹사이트를 </a:t>
                      </a:r>
                      <a:r>
                        <a:rPr lang="ko-KR" altLang="en-US" sz="800" b="1" dirty="0" err="1">
                          <a:solidFill>
                            <a:schemeClr val="accent1"/>
                          </a:solidFill>
                        </a:rPr>
                        <a:t>이용하시나요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AK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몰을 사용 해 보신적이 있나요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?</a:t>
                      </a:r>
                      <a:endParaRPr lang="ko-KR" altLang="en-US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몰을 이용하시는 이유가 무엇인가요</a:t>
                      </a:r>
                      <a:r>
                        <a:rPr lang="en-US" altLang="ko-KR" sz="800" b="1" dirty="0"/>
                        <a:t>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몰에서 주로 구매하시거나 구경하시는 물건은</a:t>
                      </a:r>
                      <a:r>
                        <a:rPr lang="en-US" altLang="ko-KR" sz="800" b="1" dirty="0"/>
                        <a:t>?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이외의 백화점 사이트를 이용하신다면 </a:t>
                      </a:r>
                      <a:r>
                        <a:rPr lang="ko-KR" altLang="en-US" sz="800" b="1" dirty="0" err="1"/>
                        <a:t>그이유는</a:t>
                      </a:r>
                      <a:r>
                        <a:rPr lang="ko-KR" altLang="en-US" sz="800" b="1" dirty="0"/>
                        <a:t>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무엇인가요</a:t>
                      </a:r>
                      <a:r>
                        <a:rPr lang="en-US" altLang="ko-KR" sz="800" b="1" dirty="0"/>
                        <a:t>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웹사이트를 이용하시면서 </a:t>
                      </a:r>
                      <a:r>
                        <a:rPr lang="ko-KR" altLang="en-US" sz="800" b="1" dirty="0" err="1"/>
                        <a:t>불편한점이</a:t>
                      </a:r>
                      <a:r>
                        <a:rPr lang="ko-KR" altLang="en-US" sz="800" b="1" dirty="0"/>
                        <a:t> 있으셨다면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어떤점이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ko-KR" altLang="en-US" sz="800" b="1" dirty="0" err="1"/>
                        <a:t>불편하셨나요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800" b="1" dirty="0"/>
                        <a:t>AK</a:t>
                      </a:r>
                      <a:r>
                        <a:rPr lang="ko-KR" altLang="en-US" sz="800" b="1" dirty="0"/>
                        <a:t>몰 웹사이트의 기능 중 </a:t>
                      </a:r>
                      <a:r>
                        <a:rPr lang="en-US" altLang="ko-KR" sz="800" b="1" dirty="0"/>
                        <a:t>"</a:t>
                      </a:r>
                      <a:r>
                        <a:rPr lang="ko-KR" altLang="en-US" sz="800" b="1" dirty="0"/>
                        <a:t>추가됐으면 좋겠다</a:t>
                      </a:r>
                      <a:r>
                        <a:rPr lang="en-US" altLang="ko-KR" sz="800" b="1" dirty="0"/>
                        <a:t>." </a:t>
                      </a:r>
                      <a:r>
                        <a:rPr lang="ko-KR" altLang="en-US" sz="800" b="1" dirty="0"/>
                        <a:t>하는 </a:t>
                      </a:r>
                      <a:endParaRPr lang="en-US" altLang="ko-KR" sz="800" b="1" dirty="0"/>
                    </a:p>
                    <a:p>
                      <a:pPr latinLnBrk="1"/>
                      <a:r>
                        <a:rPr lang="en-US" altLang="ko-KR" sz="800" b="1" dirty="0"/>
                        <a:t>   </a:t>
                      </a:r>
                      <a:r>
                        <a:rPr lang="ko-KR" altLang="en-US" sz="800" b="1" dirty="0"/>
                        <a:t>기능은 무엇인가요</a:t>
                      </a:r>
                      <a:r>
                        <a:rPr lang="en-US" altLang="ko-KR" sz="800" b="1" dirty="0"/>
                        <a:t>??? 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85035" y="2190286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+mn-ea"/>
              </a:rPr>
              <a:t>설문 문항</a:t>
            </a:r>
          </a:p>
        </p:txBody>
      </p:sp>
    </p:spTree>
    <p:extLst>
      <p:ext uri="{BB962C8B-B14F-4D97-AF65-F5344CB8AC3E}">
        <p14:creationId xmlns:p14="http://schemas.microsoft.com/office/powerpoint/2010/main" val="3841327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90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mobile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22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메인화면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4038600" y="863820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4038600" y="4819025"/>
            <a:ext cx="2822331" cy="17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607864" y="4981809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56323" y="4981809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55099" y="4995188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35469" y="4984377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79608" y="4981810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41363" y="940680"/>
            <a:ext cx="2819568" cy="782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4053307" y="940680"/>
            <a:ext cx="2807624" cy="757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044240" y="1828496"/>
            <a:ext cx="2816691" cy="1266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4053307" y="2896402"/>
            <a:ext cx="2833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038600" y="1826971"/>
            <a:ext cx="2822331" cy="1069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53307" y="2801569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4054271" y="3164082"/>
            <a:ext cx="2816691" cy="1266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4063338" y="4231988"/>
            <a:ext cx="2833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048631" y="3162557"/>
            <a:ext cx="2822331" cy="1069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063338" y="4137155"/>
            <a:ext cx="99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6343272" y="4075495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276844" y="4489479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5037597" y="5611422"/>
            <a:ext cx="470418" cy="22831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5607864" y="5623181"/>
            <a:ext cx="449585" cy="23259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6188284" y="5610643"/>
            <a:ext cx="450100" cy="24513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4177461" y="5669832"/>
            <a:ext cx="686631" cy="1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06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91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mobile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23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581400" y="880101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692779" y="168366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70249" y="168366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13129" y="166682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72947" y="1683346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93344" y="573839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5503887" y="1157387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437275" y="1157387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067257" y="1108234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43" name="오른쪽 화살표 42"/>
          <p:cNvSpPr/>
          <p:nvPr/>
        </p:nvSpPr>
        <p:spPr>
          <a:xfrm flipH="1">
            <a:off x="3593344" y="1765925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>
            <a:off x="6302543" y="175398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373513" y="5730077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17607" y="573111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877923" y="574218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81400" y="2075390"/>
            <a:ext cx="2819568" cy="782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3593344" y="2075390"/>
            <a:ext cx="2807624" cy="757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3628512" y="5270655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578253" y="5259389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522033" y="5254442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3628512" y="5284034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588633" y="5295946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511621" y="5269238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744857" y="2952845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203949" y="2954509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880626" y="31186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69630" y="309663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간편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</a:p>
        </p:txBody>
      </p:sp>
      <p:sp>
        <p:nvSpPr>
          <p:cNvPr id="60" name="타원 59"/>
          <p:cNvSpPr/>
          <p:nvPr/>
        </p:nvSpPr>
        <p:spPr>
          <a:xfrm>
            <a:off x="5934175" y="4250943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691722" y="3819768"/>
            <a:ext cx="1262035" cy="129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060400" y="3812364"/>
            <a:ext cx="1234790" cy="130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>
            <a:off x="3691722" y="3819768"/>
            <a:ext cx="1293406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080553" y="3819768"/>
            <a:ext cx="1203581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867747" y="4664927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6" name="직선 화살표 연결선 65"/>
          <p:cNvCxnSpPr>
            <a:endCxn id="58" idx="1"/>
          </p:cNvCxnSpPr>
          <p:nvPr/>
        </p:nvCxnSpPr>
        <p:spPr>
          <a:xfrm>
            <a:off x="3233203" y="3096630"/>
            <a:ext cx="647423" cy="22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668964" y="1218503"/>
            <a:ext cx="686631" cy="1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5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92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mobile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24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400686" y="892462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639394" y="1483708"/>
            <a:ext cx="102898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644772" y="1640213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휴대폰인증</a:t>
            </a:r>
            <a:endParaRPr lang="ko-KR" altLang="en-US" sz="1300" dirty="0"/>
          </a:p>
        </p:txBody>
      </p:sp>
      <p:sp>
        <p:nvSpPr>
          <p:cNvPr id="36" name="TextBox 35"/>
          <p:cNvSpPr txBox="1"/>
          <p:nvPr/>
        </p:nvSpPr>
        <p:spPr>
          <a:xfrm>
            <a:off x="3035018" y="1633959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아이핀인증</a:t>
            </a:r>
            <a:endParaRPr lang="ko-KR" altLang="en-US" sz="1300" dirty="0"/>
          </a:p>
        </p:txBody>
      </p:sp>
      <p:sp>
        <p:nvSpPr>
          <p:cNvPr id="37" name="직사각형 36"/>
          <p:cNvSpPr/>
          <p:nvPr/>
        </p:nvSpPr>
        <p:spPr>
          <a:xfrm>
            <a:off x="3024260" y="1483708"/>
            <a:ext cx="1028985" cy="612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917785" y="2273099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157837" y="2266262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922787" y="2997196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175103" y="2991558"/>
            <a:ext cx="589085" cy="574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950771" y="2474818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kt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1955918" y="318643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skt</a:t>
            </a:r>
            <a:endParaRPr lang="ko-KR" alt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3194801" y="2468493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Lg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3197312" y="319367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알뜰폰</a:t>
            </a:r>
            <a:endParaRPr lang="ko-KR" altLang="en-US" sz="1000" dirty="0"/>
          </a:p>
        </p:txBody>
      </p:sp>
      <p:sp>
        <p:nvSpPr>
          <p:cNvPr id="46" name="직사각형 45"/>
          <p:cNvSpPr/>
          <p:nvPr/>
        </p:nvSpPr>
        <p:spPr>
          <a:xfrm>
            <a:off x="1638753" y="509976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75443" y="509976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484633" y="509154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950884" y="509976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106187" y="5545953"/>
            <a:ext cx="390299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586342" y="3762863"/>
            <a:ext cx="2368615" cy="1202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155390" y="391587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이용약관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51021" y="5068988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동의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78441" y="559411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071379" y="5543520"/>
            <a:ext cx="462020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043487" y="555779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126145" y="1399197"/>
            <a:ext cx="647423" cy="22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400686" y="1322819"/>
            <a:ext cx="2822331" cy="31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35464" y="90743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374123" y="5055786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동의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997225" y="5043977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동의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73107" y="5029076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동의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322050" y="907434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388570" y="4957987"/>
            <a:ext cx="348943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360678" y="498984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29270" y="4253297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883955" y="3881042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전송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913288" y="3838718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6899185" y="4302880"/>
            <a:ext cx="539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024081" y="3874147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033543" y="4275446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6624285" y="2067843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022881" y="2059166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6049473" y="2089803"/>
            <a:ext cx="496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021233" y="2927297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5991808" y="2976461"/>
            <a:ext cx="605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내국인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36746" y="3866768"/>
            <a:ext cx="73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전화번호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016792" y="4282077"/>
            <a:ext cx="707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인증번호</a:t>
            </a:r>
            <a:endParaRPr lang="ko-KR" altLang="en-US" sz="1000" dirty="0"/>
          </a:p>
        </p:txBody>
      </p:sp>
      <p:sp>
        <p:nvSpPr>
          <p:cNvPr id="82" name="직사각형 81"/>
          <p:cNvSpPr/>
          <p:nvPr/>
        </p:nvSpPr>
        <p:spPr>
          <a:xfrm>
            <a:off x="6646778" y="2507762"/>
            <a:ext cx="778526" cy="24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029644" y="2486718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5947003" y="2535702"/>
            <a:ext cx="692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생년월일</a:t>
            </a:r>
            <a:endParaRPr lang="ko-KR" altLang="en-US" sz="1000" dirty="0"/>
          </a:p>
        </p:txBody>
      </p:sp>
      <p:sp>
        <p:nvSpPr>
          <p:cNvPr id="85" name="직사각형 84"/>
          <p:cNvSpPr/>
          <p:nvPr/>
        </p:nvSpPr>
        <p:spPr>
          <a:xfrm>
            <a:off x="6016792" y="3402606"/>
            <a:ext cx="51201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018353" y="3451590"/>
            <a:ext cx="607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성별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6582417" y="2952126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아래쪽 화살표 87"/>
          <p:cNvSpPr/>
          <p:nvPr/>
        </p:nvSpPr>
        <p:spPr>
          <a:xfrm>
            <a:off x="6634799" y="3025678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6883955" y="4968160"/>
            <a:ext cx="436615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6856063" y="50000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557110" y="3411902"/>
            <a:ext cx="20100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아래쪽 화살표 91"/>
          <p:cNvSpPr/>
          <p:nvPr/>
        </p:nvSpPr>
        <p:spPr>
          <a:xfrm>
            <a:off x="6609492" y="3485454"/>
            <a:ext cx="93565" cy="12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/>
          <p:cNvCxnSpPr/>
          <p:nvPr/>
        </p:nvCxnSpPr>
        <p:spPr>
          <a:xfrm>
            <a:off x="5322049" y="1375729"/>
            <a:ext cx="2822331" cy="31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812432" y="93371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4865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93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mobile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25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 회원가입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02495" y="2204046"/>
            <a:ext cx="2102356" cy="2463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909992" y="2406545"/>
            <a:ext cx="116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이용약관동의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371684" y="484790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333878" y="4847900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114038" y="4861127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559436" y="513386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700632" y="5116374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762812" y="5351528"/>
            <a:ext cx="492823" cy="216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712675" y="5357538"/>
            <a:ext cx="540791" cy="210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712675" y="533975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358483" y="2191502"/>
            <a:ext cx="130003" cy="149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>
            <a:off x="1370267" y="4509146"/>
            <a:ext cx="99667" cy="74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아래쪽 화살표 49"/>
          <p:cNvSpPr/>
          <p:nvPr/>
        </p:nvSpPr>
        <p:spPr>
          <a:xfrm flipV="1">
            <a:off x="1384547" y="2218516"/>
            <a:ext cx="97501" cy="112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H="1">
            <a:off x="1358483" y="2288379"/>
            <a:ext cx="2" cy="2289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358548" y="4482770"/>
            <a:ext cx="123500" cy="184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056213" y="785771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167592" y="158933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20927" y="158933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675361" y="158037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47760" y="1589016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68157" y="564406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2978700" y="1063057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912088" y="1063057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542070" y="1013904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63" name="오른쪽 화살표 62"/>
          <p:cNvSpPr/>
          <p:nvPr/>
        </p:nvSpPr>
        <p:spPr>
          <a:xfrm flipH="1">
            <a:off x="1068157" y="1671595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오른쪽 화살표 63"/>
          <p:cNvSpPr/>
          <p:nvPr/>
        </p:nvSpPr>
        <p:spPr>
          <a:xfrm>
            <a:off x="3777356" y="165965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818767" y="563689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698856" y="563689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352736" y="564785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408988" y="4156613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342560" y="4570597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28104" y="797462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528104" y="4752667"/>
            <a:ext cx="2822331" cy="17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6097368" y="4915451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645827" y="4915451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44603" y="4928830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124973" y="4918019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569112" y="4915452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918911" y="2205445"/>
            <a:ext cx="499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871035" y="2460815"/>
            <a:ext cx="76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884630" y="2716185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749222" y="2980962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 확인</a:t>
            </a: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6469560" y="2980606"/>
            <a:ext cx="423856" cy="17585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>
                <a:latin typeface="+mn-ea"/>
              </a:rPr>
              <a:t>일치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665634" y="2263031"/>
            <a:ext cx="846669" cy="115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665634" y="2493063"/>
            <a:ext cx="736884" cy="151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5665635" y="2777593"/>
            <a:ext cx="795198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665634" y="3007626"/>
            <a:ext cx="795200" cy="131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4884630" y="3333449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생년월일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657600" y="3410727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5055083" y="3677396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주소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659154" y="3731915"/>
            <a:ext cx="1152052" cy="13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5219480" y="4196896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5191588" y="422875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회원가입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6102245" y="4196896"/>
            <a:ext cx="65429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6172789" y="424620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6402723" y="2484971"/>
            <a:ext cx="607108" cy="161541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 err="1">
                <a:latin typeface="+mn-ea"/>
              </a:rPr>
              <a:t>중복확인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671322" y="1935796"/>
            <a:ext cx="2570220" cy="268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96"/>
          <p:cNvSpPr/>
          <p:nvPr/>
        </p:nvSpPr>
        <p:spPr bwMode="auto">
          <a:xfrm>
            <a:off x="6311684" y="3721010"/>
            <a:ext cx="618342" cy="15447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dirty="0" err="1">
                <a:latin typeface="+mn-ea"/>
              </a:rPr>
              <a:t>주소찾기</a:t>
            </a:r>
            <a:endParaRPr kumimoji="1" lang="ko-KR" altLang="en-US" sz="800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844549" y="4169692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6778121" y="4583676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 bwMode="auto">
          <a:xfrm>
            <a:off x="5535006" y="5531296"/>
            <a:ext cx="470418" cy="22831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페이스북</a:t>
            </a:r>
          </a:p>
        </p:txBody>
      </p:sp>
      <p:sp>
        <p:nvSpPr>
          <p:cNvPr id="101" name="모서리가 둥근 직사각형 100"/>
          <p:cNvSpPr/>
          <p:nvPr/>
        </p:nvSpPr>
        <p:spPr bwMode="auto">
          <a:xfrm>
            <a:off x="6105273" y="5543055"/>
            <a:ext cx="449585" cy="23259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유튜브</a:t>
            </a:r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6685693" y="5530517"/>
            <a:ext cx="450100" cy="24513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인스타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647604" y="158096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325074" y="158933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60529" y="158037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827772" y="1580653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 bwMode="auto">
          <a:xfrm>
            <a:off x="6458712" y="1054694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5392100" y="1054694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7022082" y="1005541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11" name="오른쪽 화살표 110"/>
          <p:cNvSpPr/>
          <p:nvPr/>
        </p:nvSpPr>
        <p:spPr>
          <a:xfrm flipH="1">
            <a:off x="4548169" y="1663232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>
            <a:off x="7257368" y="1651292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1136775" y="1139552"/>
            <a:ext cx="686631" cy="12675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4635840" y="1121656"/>
            <a:ext cx="686631" cy="126756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4699590" y="5569285"/>
            <a:ext cx="686631" cy="126756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584116" y="4834224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동의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749983" y="5078368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동의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497544" y="4788743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동의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885819" y="5095502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동의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246155" y="4830391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이용약관 동의</a:t>
            </a:r>
            <a:endParaRPr lang="en-US" altLang="ko-KR" sz="500" dirty="0"/>
          </a:p>
          <a:p>
            <a:r>
              <a:rPr lang="ko-KR" altLang="en-US" sz="500" dirty="0"/>
              <a:t> 시 체크</a:t>
            </a:r>
          </a:p>
        </p:txBody>
      </p:sp>
    </p:spTree>
    <p:extLst>
      <p:ext uri="{BB962C8B-B14F-4D97-AF65-F5344CB8AC3E}">
        <p14:creationId xmlns:p14="http://schemas.microsoft.com/office/powerpoint/2010/main" val="2898666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94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mobile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26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896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Sns</a:t>
            </a:r>
            <a:r>
              <a:rPr lang="ko-KR" altLang="en-US" sz="1000" dirty="0"/>
              <a:t>회원가입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581400" y="880101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692779" y="168366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70249" y="168366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113129" y="166682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72947" y="1683346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93344" y="573839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5503887" y="1157387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437275" y="1157387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067257" y="1108234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42" name="오른쪽 화살표 41"/>
          <p:cNvSpPr/>
          <p:nvPr/>
        </p:nvSpPr>
        <p:spPr>
          <a:xfrm flipH="1">
            <a:off x="3593344" y="1765925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>
            <a:off x="6302543" y="175398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373513" y="5730077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17607" y="573111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877923" y="574218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81400" y="2075390"/>
            <a:ext cx="2819568" cy="782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3593344" y="2075390"/>
            <a:ext cx="2807624" cy="757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628512" y="5270655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578253" y="5259389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522033" y="5254442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3628512" y="5284034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588633" y="5295946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511621" y="5269238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744857" y="2952845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203949" y="2954509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3880626" y="31186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369630" y="309663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간편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</a:p>
        </p:txBody>
      </p:sp>
      <p:sp>
        <p:nvSpPr>
          <p:cNvPr id="59" name="타원 58"/>
          <p:cNvSpPr/>
          <p:nvPr/>
        </p:nvSpPr>
        <p:spPr>
          <a:xfrm>
            <a:off x="5934175" y="4250943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691722" y="3819768"/>
            <a:ext cx="1262035" cy="129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060400" y="3812364"/>
            <a:ext cx="1234790" cy="130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/>
          <p:cNvCxnSpPr/>
          <p:nvPr/>
        </p:nvCxnSpPr>
        <p:spPr>
          <a:xfrm>
            <a:off x="3691722" y="3819768"/>
            <a:ext cx="1293406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080553" y="3819768"/>
            <a:ext cx="1203581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867747" y="4664927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4709802" y="2999353"/>
            <a:ext cx="647423" cy="22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668964" y="1218503"/>
            <a:ext cx="686631" cy="1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274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95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mobile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27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sns</a:t>
            </a:r>
            <a:r>
              <a:rPr lang="ko-KR" altLang="en-US" sz="1000" dirty="0"/>
              <a:t>회원가입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18804" y="919931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30183" y="1723491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07653" y="1723490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650533" y="1706652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10351" y="1723176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30748" y="577822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3041291" y="1197217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74679" y="1197217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604661" y="1148064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42" name="오른쪽 화살표 41"/>
          <p:cNvSpPr/>
          <p:nvPr/>
        </p:nvSpPr>
        <p:spPr>
          <a:xfrm flipH="1">
            <a:off x="1130748" y="1805755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>
            <a:off x="3839947" y="1793815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910917" y="5769907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55011" y="5770949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415327" y="5782014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65916" y="5310485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115657" y="5299219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059437" y="5294272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1165916" y="5323864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126037" y="5335776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049025" y="5309068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3471579" y="4290773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229126" y="3859598"/>
            <a:ext cx="1262035" cy="129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597804" y="3852194"/>
            <a:ext cx="1234790" cy="130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/>
          <p:cNvCxnSpPr/>
          <p:nvPr/>
        </p:nvCxnSpPr>
        <p:spPr>
          <a:xfrm>
            <a:off x="1229126" y="3859598"/>
            <a:ext cx="1293406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617957" y="3859598"/>
            <a:ext cx="1203581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3405151" y="4704757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1206368" y="1258333"/>
            <a:ext cx="686631" cy="126756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2115657" y="2267532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281338" y="2409653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</a:t>
            </a:r>
            <a:endParaRPr lang="en-US" altLang="ko-KR" sz="1000" dirty="0"/>
          </a:p>
          <a:p>
            <a:r>
              <a:rPr lang="ko-KR" altLang="en-US" sz="1000" dirty="0"/>
              <a:t>로그인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955474" y="3103077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119434" y="315913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sp>
        <p:nvSpPr>
          <p:cNvPr id="71" name="직사각형 70"/>
          <p:cNvSpPr/>
          <p:nvPr/>
        </p:nvSpPr>
        <p:spPr>
          <a:xfrm>
            <a:off x="5171916" y="869437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5550870" y="2345754"/>
            <a:ext cx="647423" cy="22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285581" y="1011479"/>
            <a:ext cx="618782" cy="52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282484" y="1672998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827212" y="167299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플라자 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373619" y="1672996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916245" y="1664043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462652" y="1672683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183049" y="5727731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전체카테고리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026980" y="1146724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656962" y="1097571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82" name="오른쪽 화살표 81"/>
          <p:cNvSpPr/>
          <p:nvPr/>
        </p:nvSpPr>
        <p:spPr>
          <a:xfrm flipH="1">
            <a:off x="5183049" y="1755262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>
            <a:off x="7892248" y="1743322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741252" y="5727731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주문배송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313252" y="5727731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마이페이지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467628" y="5731521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890508" y="5734770"/>
            <a:ext cx="523045" cy="285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히스토리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7082532" y="1149623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217713" y="5217564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6167454" y="5206298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111234" y="5201351"/>
            <a:ext cx="843931" cy="42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92" name="직선 연결선 91"/>
          <p:cNvCxnSpPr/>
          <p:nvPr/>
        </p:nvCxnSpPr>
        <p:spPr>
          <a:xfrm>
            <a:off x="5217713" y="5230943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177834" y="5242855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7100822" y="5216147"/>
            <a:ext cx="856159" cy="39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087670" y="2314394"/>
            <a:ext cx="1039057" cy="720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6253351" y="245651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</a:t>
            </a:r>
            <a:endParaRPr lang="en-US" altLang="ko-KR" sz="1000" dirty="0"/>
          </a:p>
          <a:p>
            <a:r>
              <a:rPr lang="ko-KR" altLang="en-US" sz="1000" dirty="0"/>
              <a:t>로그인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5280923" y="3766677"/>
            <a:ext cx="1262035" cy="129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6649601" y="3759273"/>
            <a:ext cx="1234790" cy="130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/>
          <p:cNvCxnSpPr/>
          <p:nvPr/>
        </p:nvCxnSpPr>
        <p:spPr>
          <a:xfrm>
            <a:off x="5280923" y="3766677"/>
            <a:ext cx="1293406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6669754" y="3766677"/>
            <a:ext cx="1203581" cy="129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5927487" y="3149939"/>
            <a:ext cx="1490297" cy="36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6091447" y="3206001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카카오 회원가입</a:t>
            </a:r>
            <a:endParaRPr lang="en-US" altLang="ko-KR" sz="1000" dirty="0"/>
          </a:p>
        </p:txBody>
      </p:sp>
      <p:sp>
        <p:nvSpPr>
          <p:cNvPr id="103" name="직사각형 102"/>
          <p:cNvSpPr/>
          <p:nvPr/>
        </p:nvSpPr>
        <p:spPr>
          <a:xfrm>
            <a:off x="5169153" y="867994"/>
            <a:ext cx="2836720" cy="51452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6133530" y="18978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604211" y="3148077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604211" y="3394298"/>
            <a:ext cx="1035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909730" y="452573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6836297" y="4484130"/>
            <a:ext cx="386379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6819338" y="45170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6251661" y="3214363"/>
            <a:ext cx="1261640" cy="83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6241759" y="3490742"/>
            <a:ext cx="1188199" cy="56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5885854" y="4492457"/>
            <a:ext cx="601586" cy="287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959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08476" y="6488925"/>
            <a:ext cx="2743200" cy="365125"/>
          </a:xfrm>
        </p:spPr>
        <p:txBody>
          <a:bodyPr/>
          <a:lstStyle/>
          <a:p>
            <a:fld id="{41F35F13-97E2-4A1F-9389-4F59FC593D1D}" type="slidenum">
              <a:rPr lang="ko-KR" altLang="en-US" smtClean="0"/>
              <a:t>96</a:t>
            </a:fld>
            <a:endParaRPr lang="ko-KR" altLang="en-US"/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08936" y="152625"/>
          <a:ext cx="2134438" cy="4807754"/>
        </p:xfrm>
        <a:graphic>
          <a:graphicData uri="http://schemas.openxmlformats.org/drawingml/2006/table">
            <a:tbl>
              <a:tblPr/>
              <a:tblGrid>
                <a:gridCol w="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82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13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7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4964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3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62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046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9627" marR="39627" marT="39550" marB="395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9627" marR="39627" marT="39550" marB="3955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-651197" y="60047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-655619" y="115973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-655619" y="166179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 bwMode="auto">
          <a:xfrm>
            <a:off x="8973966" y="2528933"/>
            <a:ext cx="604433" cy="8214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계</a:t>
            </a:r>
            <a:endParaRPr kumimoji="1" lang="en-US" altLang="ko-KR" sz="900" b="1" dirty="0">
              <a:latin typeface="+mn-ea"/>
            </a:endParaRPr>
          </a:p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+mn-ea"/>
              </a:rPr>
              <a:t>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0204" y="152628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mobile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737" y="343324"/>
            <a:ext cx="8944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설명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737" y="124605"/>
            <a:ext cx="46300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프로젝트명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000" dirty="0">
                <a:ea typeface="나눔고딕" panose="020D0604000000000000" pitchFamily="50" charset="-127"/>
              </a:rPr>
              <a:t>  AK mall</a:t>
            </a:r>
            <a:r>
              <a:rPr lang="ko-KR" altLang="en-US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ea typeface="나눔고딕" panose="020D0604000000000000" pitchFamily="50" charset="-127"/>
              </a:rPr>
              <a:t>메인화면과</a:t>
            </a:r>
            <a:r>
              <a:rPr lang="ko-KR" altLang="en-US" sz="1000" dirty="0">
                <a:ea typeface="나눔고딕" panose="020D0604000000000000" pitchFamily="50" charset="-127"/>
              </a:rPr>
              <a:t> 회원가입 프로세스</a:t>
            </a:r>
            <a:r>
              <a:rPr lang="en-US" altLang="ko-KR" sz="1000" dirty="0"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ea typeface="나눔고딕" panose="020D0604000000000000" pitchFamily="50" charset="-127"/>
              </a:rPr>
              <a:t>웹사이트 </a:t>
            </a:r>
            <a:r>
              <a:rPr lang="ko-KR" altLang="en-US" sz="1000" dirty="0" err="1">
                <a:ea typeface="나눔고딕" panose="020D0604000000000000" pitchFamily="50" charset="-127"/>
              </a:rPr>
              <a:t>리뉴얼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322" y="152628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작성일자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2019.11.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8500" y="152625"/>
            <a:ext cx="2224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소속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계원예술대학교 디지털미디어디자인과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1461" y="166385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-651197" y="88010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-655620" y="14184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-655620" y="198152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-522392" y="223197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-454790" y="26139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2146" y="89437"/>
            <a:ext cx="4100871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1" idx="3"/>
          </p:cNvCxnSpPr>
          <p:nvPr/>
        </p:nvCxnSpPr>
        <p:spPr>
          <a:xfrm>
            <a:off x="122146" y="306513"/>
            <a:ext cx="41008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23017" y="89441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79156" y="89440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35297" y="89439"/>
            <a:ext cx="640638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75934" y="89437"/>
            <a:ext cx="2315117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94395" y="85734"/>
            <a:ext cx="756139" cy="434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751714" y="141518"/>
            <a:ext cx="7598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페이지번호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27" y="30280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28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66587" y="295406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sns</a:t>
            </a:r>
            <a:r>
              <a:rPr lang="ko-KR" altLang="en-US" sz="1000" dirty="0"/>
              <a:t>회원가입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846914" y="986979"/>
            <a:ext cx="2822331" cy="5152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>
            <a:off x="3846914" y="5109227"/>
            <a:ext cx="2822331" cy="17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5471136" y="5202859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19595" y="5202859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018371" y="5216238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498741" y="5205427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942880" y="5202860"/>
            <a:ext cx="351692" cy="15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6232988" y="3212336"/>
            <a:ext cx="308831" cy="308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166560" y="3626320"/>
            <a:ext cx="463421" cy="1799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4853816" y="5720813"/>
            <a:ext cx="470418" cy="22831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페이스북</a:t>
            </a: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5424083" y="5732572"/>
            <a:ext cx="449585" cy="23259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유튜브</a:t>
            </a: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6004503" y="5720034"/>
            <a:ext cx="450100" cy="24513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인스타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66414" y="177048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파워딜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701112" y="175255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Ak</a:t>
            </a:r>
            <a:r>
              <a:rPr lang="ko-KR" altLang="en-US" sz="700" dirty="0">
                <a:solidFill>
                  <a:schemeClr val="tx1"/>
                </a:solidFill>
              </a:rPr>
              <a:t>쁨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 err="1">
                <a:solidFill>
                  <a:schemeClr val="tx1"/>
                </a:solidFill>
              </a:rPr>
              <a:t>뷰티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388693" y="1752555"/>
            <a:ext cx="494329" cy="263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베스트</a:t>
            </a:r>
            <a:r>
              <a:rPr lang="en-US" altLang="ko-KR" sz="700" dirty="0">
                <a:solidFill>
                  <a:schemeClr val="tx1"/>
                </a:solidFill>
              </a:rPr>
              <a:t>100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146582" y="1770170"/>
            <a:ext cx="494329" cy="254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애경쇼핑헤택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week</a:t>
            </a:r>
          </a:p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5777522" y="1244211"/>
            <a:ext cx="439183" cy="24518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699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>
                <a:latin typeface="+mn-ea"/>
              </a:rPr>
              <a:t>검색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4710910" y="1244211"/>
            <a:ext cx="1055552" cy="243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6340892" y="1195058"/>
            <a:ext cx="216877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96" name="오른쪽 화살표 95"/>
          <p:cNvSpPr/>
          <p:nvPr/>
        </p:nvSpPr>
        <p:spPr>
          <a:xfrm flipH="1">
            <a:off x="3866979" y="1852749"/>
            <a:ext cx="101108" cy="10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오른쪽 화살표 96"/>
          <p:cNvSpPr/>
          <p:nvPr/>
        </p:nvSpPr>
        <p:spPr>
          <a:xfrm>
            <a:off x="6576178" y="1840809"/>
            <a:ext cx="90464" cy="90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4359595" y="2133909"/>
            <a:ext cx="1981297" cy="2127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4767092" y="2336408"/>
            <a:ext cx="116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이용약관동의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102407" y="4363864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5667158" y="4349168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4278902" y="4580236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4215583" y="2121365"/>
            <a:ext cx="130003" cy="149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아래쪽 화살표 108"/>
          <p:cNvSpPr/>
          <p:nvPr/>
        </p:nvSpPr>
        <p:spPr>
          <a:xfrm>
            <a:off x="4253366" y="4155190"/>
            <a:ext cx="99667" cy="74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아래쪽 화살표 109"/>
          <p:cNvSpPr/>
          <p:nvPr/>
        </p:nvSpPr>
        <p:spPr>
          <a:xfrm flipV="1">
            <a:off x="4241647" y="2148379"/>
            <a:ext cx="97501" cy="112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/>
          <p:cNvCxnSpPr>
            <a:endCxn id="112" idx="1"/>
          </p:cNvCxnSpPr>
          <p:nvPr/>
        </p:nvCxnSpPr>
        <p:spPr>
          <a:xfrm>
            <a:off x="4215585" y="2218242"/>
            <a:ext cx="26062" cy="20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4241647" y="4128814"/>
            <a:ext cx="123500" cy="184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4943122" y="4337594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169898" y="4585596"/>
            <a:ext cx="134815" cy="158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4447354" y="4831111"/>
            <a:ext cx="492823" cy="216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397217" y="481934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5332877" y="4837002"/>
            <a:ext cx="540791" cy="210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893906" y="1295280"/>
            <a:ext cx="686631" cy="126756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2"/>
          <a:stretch/>
        </p:blipFill>
        <p:spPr>
          <a:xfrm>
            <a:off x="3986888" y="5832900"/>
            <a:ext cx="686631" cy="1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99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2019-10-28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계원예술대학교 콘텐츠기획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35F13-97E2-4A1F-9389-4F59FC593D1D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67650" y="2918105"/>
            <a:ext cx="10567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 끝</a:t>
            </a:r>
          </a:p>
        </p:txBody>
      </p:sp>
    </p:spTree>
    <p:extLst>
      <p:ext uri="{BB962C8B-B14F-4D97-AF65-F5344CB8AC3E}">
        <p14:creationId xmlns:p14="http://schemas.microsoft.com/office/powerpoint/2010/main" val="26267514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3169</TotalTime>
  <Words>9607</Words>
  <Application>Microsoft Office PowerPoint</Application>
  <PresentationFormat>와이드스크린</PresentationFormat>
  <Paragraphs>3937</Paragraphs>
  <Slides>97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5" baseType="lpstr">
      <vt:lpstr>굴림</vt:lpstr>
      <vt:lpstr>나눔고딕</vt:lpstr>
      <vt:lpstr>나눔바른고딕</vt:lpstr>
      <vt:lpstr>맑은 고딕</vt:lpstr>
      <vt:lpstr>Arial</vt:lpstr>
      <vt:lpstr>Tahoma</vt:lpstr>
      <vt:lpstr>Wingdings</vt:lpstr>
      <vt:lpstr>Office 테마</vt:lpstr>
      <vt:lpstr>AK mall 메인화면과 회원가입 프로세스 웹사이트 리뉴얼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정 재희</cp:lastModifiedBy>
  <cp:revision>982</cp:revision>
  <dcterms:created xsi:type="dcterms:W3CDTF">2019-10-27T14:12:32Z</dcterms:created>
  <dcterms:modified xsi:type="dcterms:W3CDTF">2020-04-25T12:55:51Z</dcterms:modified>
</cp:coreProperties>
</file>